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6" r:id="rId2"/>
    <p:sldId id="306" r:id="rId3"/>
    <p:sldId id="303" r:id="rId4"/>
    <p:sldId id="296" r:id="rId5"/>
    <p:sldId id="297" r:id="rId6"/>
    <p:sldId id="307" r:id="rId7"/>
    <p:sldId id="305" r:id="rId8"/>
    <p:sldId id="30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11B52D-5EC5-438A-86B2-35ADD15A5FC9}" type="datetimeFigureOut">
              <a:rPr lang="en-US" smtClean="0"/>
              <a:t>01-Jun-22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6A99E-4890-4326-9647-9EEA36EF0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195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01-Jun-22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01-Jun-22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01-Jun-22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01-Jun-22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01-Jun-22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01-Jun-22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01-Jun-22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01-Jun-22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5291" y="2133599"/>
            <a:ext cx="9989321" cy="417971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31877" y="6313317"/>
            <a:ext cx="1146283" cy="370396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01-Jun-22</a:t>
            </a:fld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01-Jun-22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01-Jun-22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01-Jun-22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01-Jun-22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01-Jun-22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01-Jun-22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01-Jun-22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01-Jun-22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asiin.de/files/content/kriterien/0._Accreditation_with_ASIIN_-_Degree_Programmes_Institutions_and_Systems_2015-06-26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mtClean="0"/>
              <a:t>Značaj </a:t>
            </a:r>
            <a:r>
              <a:rPr lang="pl-PL"/>
              <a:t>ishoda učenja za proces akreditacije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s-Latn-BA" smtClean="0"/>
              <a:t>Prof.dr. Dušanka Bošković</a:t>
            </a:r>
          </a:p>
          <a:p>
            <a:r>
              <a:rPr lang="bs-Latn-BA" smtClean="0"/>
              <a:t>Prorektor za kvalitet, Univerzitet u Sarajevu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080" y="0"/>
            <a:ext cx="1503967" cy="153047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874587" y="6000981"/>
            <a:ext cx="66559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mtClean="0"/>
              <a:t>Trening – Akreditacija studijskih programa, 1. juni 2022.god.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53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Bolonjska deklaracija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s-Latn-BA" smtClean="0"/>
              <a:t>Glavni ciljevi u sklopu kreiranju Evropskog obrazovnog prostora (EHEA):</a:t>
            </a:r>
            <a:endParaRPr lang="bs-Latn-BA" dirty="0" smtClean="0"/>
          </a:p>
          <a:p>
            <a:pPr lvl="1"/>
            <a:r>
              <a:rPr lang="bs-Latn-BA" dirty="0" smtClean="0"/>
              <a:t>„</a:t>
            </a:r>
            <a:r>
              <a:rPr lang="en-US" dirty="0" smtClean="0"/>
              <a:t>Adoption </a:t>
            </a:r>
            <a:r>
              <a:rPr lang="en-US" dirty="0"/>
              <a:t>of a system of easily</a:t>
            </a:r>
            <a:r>
              <a:rPr lang="en-US" b="1" u="sng" dirty="0"/>
              <a:t> readable and comparable degrees</a:t>
            </a:r>
            <a:r>
              <a:rPr lang="en-US" dirty="0"/>
              <a:t>, also through the implementation of </a:t>
            </a:r>
            <a:r>
              <a:rPr lang="en-US" u="sng" dirty="0"/>
              <a:t>the Diploma Supplement</a:t>
            </a:r>
            <a:r>
              <a:rPr lang="en-US" dirty="0"/>
              <a:t>, in order to promote European citizens employability.</a:t>
            </a:r>
          </a:p>
          <a:p>
            <a:pPr lvl="1"/>
            <a:r>
              <a:rPr lang="en-US" dirty="0"/>
              <a:t> Adoption of a system essentially based on </a:t>
            </a:r>
            <a:r>
              <a:rPr lang="en-US" b="1" u="sng" dirty="0"/>
              <a:t>two main cycles</a:t>
            </a:r>
            <a:r>
              <a:rPr lang="en-US" dirty="0"/>
              <a:t>, undergraduate and graduate. </a:t>
            </a:r>
          </a:p>
          <a:p>
            <a:pPr lvl="1"/>
            <a:r>
              <a:rPr lang="en-US" dirty="0"/>
              <a:t>Establishment of </a:t>
            </a:r>
            <a:r>
              <a:rPr lang="en-US" b="1" u="sng" dirty="0"/>
              <a:t>a system of credits </a:t>
            </a:r>
            <a:r>
              <a:rPr lang="en-US" dirty="0"/>
              <a:t>- such as in </a:t>
            </a:r>
            <a:r>
              <a:rPr lang="en-US" b="1" u="sng" dirty="0"/>
              <a:t>the ECTS system</a:t>
            </a:r>
            <a:r>
              <a:rPr lang="en-US" dirty="0"/>
              <a:t> - as a proper means of promoting the most widespread student mobility. </a:t>
            </a:r>
          </a:p>
          <a:p>
            <a:pPr lvl="1"/>
            <a:r>
              <a:rPr lang="en-US" dirty="0"/>
              <a:t>Promotion of </a:t>
            </a:r>
            <a:r>
              <a:rPr lang="en-US" b="1" u="sng" dirty="0"/>
              <a:t>mobility</a:t>
            </a:r>
            <a:r>
              <a:rPr lang="en-US" dirty="0"/>
              <a:t> by overcoming obstacles to the effective exercise of free movement with particular attention to: students and teachers.</a:t>
            </a:r>
          </a:p>
          <a:p>
            <a:pPr lvl="1"/>
            <a:r>
              <a:rPr lang="en-US" dirty="0"/>
              <a:t>Promotion of European co-operation in </a:t>
            </a:r>
            <a:r>
              <a:rPr lang="en-US" b="1" u="sng" dirty="0"/>
              <a:t>quality assurance</a:t>
            </a:r>
            <a:r>
              <a:rPr lang="en-US" dirty="0"/>
              <a:t> with a view to developing comparable criteria and methodologies. </a:t>
            </a:r>
          </a:p>
          <a:p>
            <a:pPr lvl="1"/>
            <a:r>
              <a:rPr lang="en-US" dirty="0"/>
              <a:t>Promotion of the necessary </a:t>
            </a:r>
            <a:r>
              <a:rPr lang="en-US" b="1" u="sng" dirty="0"/>
              <a:t>European dimensions in higher education</a:t>
            </a:r>
            <a:r>
              <a:rPr lang="en-US" b="1" u="sng" smtClean="0"/>
              <a:t>.</a:t>
            </a:r>
            <a:r>
              <a:rPr lang="bs-Latn-BA" b="1" u="sng" smtClean="0"/>
              <a:t>“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017059" y="3361764"/>
            <a:ext cx="9601200" cy="914400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017059" y="4988858"/>
            <a:ext cx="9601200" cy="667869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641309" y="1342192"/>
            <a:ext cx="6096000" cy="67710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sr-Latn-BA" altLang="en-US" sz="2000" b="1"/>
              <a:t>Akreditacija </a:t>
            </a:r>
            <a:r>
              <a:rPr lang="sr-Latn-BA" altLang="en-US" sz="2000" b="1" smtClean="0"/>
              <a:t>studijskih programa doprinosi </a:t>
            </a:r>
            <a:r>
              <a:rPr lang="sr-Latn-BA" altLang="en-US" b="1" smtClean="0">
                <a:solidFill>
                  <a:srgbClr val="FF3300"/>
                </a:solidFill>
              </a:rPr>
              <a:t> </a:t>
            </a:r>
            <a:r>
              <a:rPr lang="sr-Latn-BA" altLang="en-US" b="1">
                <a:solidFill>
                  <a:srgbClr val="FF3300"/>
                </a:solidFill>
              </a:rPr>
              <a:t>direktnom poređenju i prepoznavanju kvalifikacija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379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Standardi u BH i akreditacija studijskih programa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smtClean="0"/>
              <a:t>Blok dijagram </a:t>
            </a:r>
            <a:r>
              <a:rPr lang="bs-Latn-BA" smtClean="0"/>
              <a:t/>
            </a:r>
            <a:br>
              <a:rPr lang="bs-Latn-BA" smtClean="0"/>
            </a:br>
            <a:r>
              <a:rPr lang="bs-Latn-BA" smtClean="0"/>
              <a:t>koji </a:t>
            </a:r>
            <a:r>
              <a:rPr lang="bs-Latn-BA" smtClean="0"/>
              <a:t>uvezuje </a:t>
            </a:r>
            <a:r>
              <a:rPr lang="bs-Latn-BA" smtClean="0"/>
              <a:t/>
            </a:r>
            <a:br>
              <a:rPr lang="bs-Latn-BA" smtClean="0"/>
            </a:br>
            <a:r>
              <a:rPr lang="bs-Latn-BA" smtClean="0"/>
              <a:t>standarde</a:t>
            </a: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1620" y="1770528"/>
            <a:ext cx="8184068" cy="4912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02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Iskustva procesa </a:t>
            </a:r>
            <a:r>
              <a:rPr lang="bs-Latn-BA"/>
              <a:t>akreditacije studijskog </a:t>
            </a:r>
            <a:r>
              <a:rPr lang="bs-Latn-BA" smtClean="0"/>
              <a:t>programa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Postupak akreditacije ispituje </a:t>
            </a:r>
            <a:r>
              <a:rPr lang="en-US">
                <a:solidFill>
                  <a:srgbClr val="FF0000"/>
                </a:solidFill>
              </a:rPr>
              <a:t>logiku</a:t>
            </a:r>
            <a:r>
              <a:rPr lang="en-US"/>
              <a:t> i </a:t>
            </a:r>
            <a:r>
              <a:rPr lang="en-US">
                <a:solidFill>
                  <a:srgbClr val="FF0000"/>
                </a:solidFill>
              </a:rPr>
              <a:t>efikasnost</a:t>
            </a:r>
            <a:r>
              <a:rPr lang="en-US"/>
              <a:t> kvalifikacionog procesa </a:t>
            </a:r>
            <a:r>
              <a:rPr lang="en-US" smtClean="0"/>
              <a:t>unutar</a:t>
            </a:r>
            <a:r>
              <a:rPr lang="bs-Latn-BA" smtClean="0"/>
              <a:t> </a:t>
            </a:r>
            <a:r>
              <a:rPr lang="en-US" smtClean="0"/>
              <a:t>program</a:t>
            </a:r>
            <a:r>
              <a:rPr lang="bs-Latn-BA" smtClean="0"/>
              <a:t>a</a:t>
            </a:r>
            <a:r>
              <a:rPr lang="en-US" smtClean="0"/>
              <a:t>. </a:t>
            </a:r>
            <a:r>
              <a:rPr lang="en-US"/>
              <a:t>Program se obično provodi u tri faze</a:t>
            </a:r>
            <a:r>
              <a:rPr lang="en-US" smtClean="0"/>
              <a:t>:</a:t>
            </a:r>
            <a:endParaRPr lang="bs-Latn-BA" smtClean="0"/>
          </a:p>
          <a:p>
            <a:r>
              <a:rPr lang="bs-Latn-BA" b="1"/>
              <a:t>Definicija </a:t>
            </a:r>
            <a:r>
              <a:rPr lang="bs-Latn-BA" b="1" smtClean="0"/>
              <a:t>obrazovnih ciljeva</a:t>
            </a:r>
            <a:r>
              <a:rPr lang="bs-Latn-BA"/>
              <a:t>: Za svaki program glavni fokus je na ishodima učenja koje bi studenti trebali postići tokom studija. To znači da se ukupni ishodi učenja </a:t>
            </a:r>
            <a:r>
              <a:rPr lang="bs-Latn-BA" smtClean="0"/>
              <a:t>na nivou programa moraju </a:t>
            </a:r>
            <a:r>
              <a:rPr lang="bs-Latn-BA"/>
              <a:t>rigorozno uspoređivati ​​s ishodima učenja pojedinih </a:t>
            </a:r>
            <a:r>
              <a:rPr lang="bs-Latn-BA" smtClean="0"/>
              <a:t>predmeta u </a:t>
            </a:r>
            <a:r>
              <a:rPr lang="bs-Latn-BA"/>
              <a:t>programu</a:t>
            </a:r>
            <a:r>
              <a:rPr lang="bs-Latn-BA" smtClean="0"/>
              <a:t>.</a:t>
            </a:r>
          </a:p>
          <a:p>
            <a:r>
              <a:rPr lang="bs-Latn-BA" b="1"/>
              <a:t>Implementacija</a:t>
            </a:r>
            <a:r>
              <a:rPr lang="bs-Latn-BA"/>
              <a:t>: Ovdje je fokus na mjerama, instrumentima i resursima koji </a:t>
            </a:r>
            <a:r>
              <a:rPr lang="bs-Latn-BA" smtClean="0"/>
              <a:t>su dio pratećih </a:t>
            </a:r>
            <a:r>
              <a:rPr lang="bs-Latn-BA"/>
              <a:t>ili </a:t>
            </a:r>
            <a:r>
              <a:rPr lang="bs-Latn-BA" smtClean="0"/>
              <a:t>upravljačkih </a:t>
            </a:r>
            <a:r>
              <a:rPr lang="bs-Latn-BA"/>
              <a:t>procesa visokoškolske </a:t>
            </a:r>
            <a:r>
              <a:rPr lang="bs-Latn-BA" smtClean="0"/>
              <a:t>ustanove koji se ulažu </a:t>
            </a:r>
            <a:r>
              <a:rPr lang="bs-Latn-BA"/>
              <a:t>u provedbu programa (</a:t>
            </a:r>
            <a:r>
              <a:rPr lang="bs-Latn-BA">
                <a:solidFill>
                  <a:srgbClr val="FF0000"/>
                </a:solidFill>
              </a:rPr>
              <a:t>input</a:t>
            </a:r>
            <a:r>
              <a:rPr lang="bs-Latn-BA"/>
              <a:t>) kako bi </a:t>
            </a:r>
            <a:r>
              <a:rPr lang="bs-Latn-BA" smtClean="0"/>
              <a:t>se postigli definirani ciljevi </a:t>
            </a:r>
            <a:r>
              <a:rPr lang="bs-Latn-BA"/>
              <a:t>(</a:t>
            </a:r>
            <a:r>
              <a:rPr lang="bs-Latn-BA">
                <a:solidFill>
                  <a:srgbClr val="FF0000"/>
                </a:solidFill>
              </a:rPr>
              <a:t>ishod</a:t>
            </a:r>
            <a:r>
              <a:rPr lang="bs-Latn-BA" smtClean="0"/>
              <a:t>).</a:t>
            </a:r>
          </a:p>
          <a:p>
            <a:r>
              <a:rPr lang="bs-Latn-BA" b="1"/>
              <a:t>Dalji razvoj i provjera rezultata</a:t>
            </a:r>
            <a:r>
              <a:rPr lang="bs-Latn-BA"/>
              <a:t>: </a:t>
            </a:r>
            <a:r>
              <a:rPr lang="bs-Latn-BA" smtClean="0"/>
              <a:t>Procesi internog osiguranja </a:t>
            </a:r>
            <a:r>
              <a:rPr lang="bs-Latn-BA"/>
              <a:t>kvaliteta </a:t>
            </a:r>
            <a:r>
              <a:rPr lang="bs-Latn-BA" smtClean="0"/>
              <a:t>ustanove se razmatraju, mehanizmi </a:t>
            </a:r>
            <a:r>
              <a:rPr lang="bs-Latn-BA"/>
              <a:t>povratnih informacija </a:t>
            </a:r>
            <a:r>
              <a:rPr lang="bs-Latn-BA" smtClean="0"/>
              <a:t>ovih procesa bit trebali voditi </a:t>
            </a:r>
            <a:r>
              <a:rPr lang="bs-Latn-BA"/>
              <a:t>ka </a:t>
            </a:r>
            <a:r>
              <a:rPr lang="bs-Latn-BA" smtClean="0"/>
              <a:t>kontinuiranom poboljšanju programa.</a:t>
            </a:r>
            <a:endParaRPr lang="bs-Latn-BA"/>
          </a:p>
          <a:p>
            <a:endParaRPr lang="bs-Latn-BA"/>
          </a:p>
          <a:p>
            <a:endParaRPr lang="bs-Latn-BA"/>
          </a:p>
          <a:p>
            <a:endParaRPr lang="bs-Latn-BA"/>
          </a:p>
          <a:p>
            <a:endParaRPr lang="bs-Latn-BA" smtClean="0"/>
          </a:p>
        </p:txBody>
      </p:sp>
    </p:spTree>
    <p:extLst>
      <p:ext uri="{BB962C8B-B14F-4D97-AF65-F5344CB8AC3E}">
        <p14:creationId xmlns:p14="http://schemas.microsoft.com/office/powerpoint/2010/main" val="190410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Iskustva procesa </a:t>
            </a:r>
            <a:r>
              <a:rPr lang="bs-Latn-BA"/>
              <a:t>akreditacije studijskog programa – </a:t>
            </a:r>
            <a:r>
              <a:rPr lang="bs-Latn-BA" smtClean="0"/>
              <a:t>ASIIN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mtClean="0"/>
              <a:t>Vodič </a:t>
            </a:r>
            <a:r>
              <a:rPr lang="pl-PL"/>
              <a:t>za proceduru akreditacije kod ASIIN</a:t>
            </a:r>
            <a:r>
              <a:rPr lang="pl-PL" smtClean="0"/>
              <a:t>:</a:t>
            </a:r>
            <a:endParaRPr lang="bs-Latn-BA" smtClean="0">
              <a:hlinkClick r:id="rId2"/>
            </a:endParaRPr>
          </a:p>
          <a:p>
            <a:r>
              <a:rPr lang="en-US" smtClean="0">
                <a:hlinkClick r:id="rId2"/>
              </a:rPr>
              <a:t>https</a:t>
            </a:r>
            <a:r>
              <a:rPr lang="en-US">
                <a:hlinkClick r:id="rId2"/>
              </a:rPr>
              <a:t>://www.asiin.de/files/content/kriterien/0._Accreditation_with_ASIIN_-_Degree_Programmes_Institutions_and_Systems_2015-06-26.pdf</a:t>
            </a:r>
            <a:r>
              <a:rPr lang="bs-Latn-BA"/>
              <a:t> </a:t>
            </a:r>
            <a:endParaRPr lang="en-US"/>
          </a:p>
          <a:p>
            <a:endParaRPr lang="bs-Latn-BA" smtClean="0"/>
          </a:p>
          <a:p>
            <a:endParaRPr lang="bs-Latn-BA"/>
          </a:p>
          <a:p>
            <a:endParaRPr lang="bs-Latn-BA" smtClean="0"/>
          </a:p>
          <a:p>
            <a:endParaRPr lang="bs-Latn-BA"/>
          </a:p>
          <a:p>
            <a:endParaRPr lang="bs-Latn-BA"/>
          </a:p>
          <a:p>
            <a:endParaRPr lang="bs-Latn-BA"/>
          </a:p>
          <a:p>
            <a:endParaRPr lang="bs-Latn-BA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7715" y="3194163"/>
            <a:ext cx="6155392" cy="354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4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Ishodi učenja – promjena fokusa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smtClean="0"/>
              <a:t>Umjesto  </a:t>
            </a:r>
            <a:r>
              <a:rPr lang="bs-Latn-BA"/>
              <a:t>„Šta student treba radi da uspješno završi studij</a:t>
            </a:r>
            <a:r>
              <a:rPr lang="bs-Latn-BA"/>
              <a:t>?“ </a:t>
            </a:r>
            <a:endParaRPr lang="bs-Latn-BA" smtClean="0"/>
          </a:p>
          <a:p>
            <a:r>
              <a:rPr lang="bs-Latn-BA" smtClean="0"/>
              <a:t>Odgovaramo na </a:t>
            </a:r>
            <a:r>
              <a:rPr lang="bs-Latn-BA"/>
              <a:t>pitanje „Za šta je student osposobljen tokom studija</a:t>
            </a:r>
            <a:r>
              <a:rPr lang="bs-Latn-BA"/>
              <a:t>?“ </a:t>
            </a:r>
            <a:r>
              <a:rPr lang="bs-Latn-BA" smtClean="0"/>
              <a:t/>
            </a:r>
            <a:br>
              <a:rPr lang="bs-Latn-BA" smtClean="0"/>
            </a:br>
            <a:r>
              <a:rPr lang="bs-Latn-BA" smtClean="0"/>
              <a:t>ili </a:t>
            </a:r>
            <a:r>
              <a:rPr lang="bs-Latn-BA"/>
              <a:t>preciznije „Šta student može da radi nakon što završi studij?“.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27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Matrica pokrivenosti ishoda učenja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smtClean="0"/>
              <a:t>Primjer ETF UNSA</a:t>
            </a: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9278" y="2018059"/>
            <a:ext cx="7035334" cy="429525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664061" y="5279741"/>
            <a:ext cx="232634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252095" algn="l"/>
              </a:tabLst>
            </a:pPr>
            <a:r>
              <a:rPr lang="en-GB" sz="1600" i="1" u="sng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Depth</a:t>
            </a:r>
            <a:r>
              <a:rPr lang="en-GB" sz="160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6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252095" algn="l"/>
              </a:tabLst>
            </a:pPr>
            <a:r>
              <a:rPr lang="en-GB" sz="1600" i="1" u="sng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Breadth</a:t>
            </a:r>
            <a:r>
              <a:rPr lang="en-GB" sz="16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 </a:t>
            </a:r>
            <a:endParaRPr lang="en-US" sz="16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252095" algn="l"/>
              </a:tabLst>
            </a:pPr>
            <a:r>
              <a:rPr lang="en-GB" sz="1600" i="1" u="sng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Professionalism</a:t>
            </a:r>
            <a:r>
              <a:rPr lang="en-GB" sz="16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16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252095" algn="l"/>
              </a:tabLst>
            </a:pPr>
            <a:r>
              <a:rPr lang="en-GB" sz="1600" i="1" u="sng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Life-long Learning</a:t>
            </a:r>
            <a:r>
              <a:rPr lang="en-GB" sz="16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16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76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smtClean="0"/>
              <a:t>Hvala na pažnji!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7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309</TotalTime>
  <Words>377</Words>
  <Application>Microsoft Office PowerPoint</Application>
  <PresentationFormat>Widescreen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Times New Roman</vt:lpstr>
      <vt:lpstr>Wingdings 3</vt:lpstr>
      <vt:lpstr>Wisp</vt:lpstr>
      <vt:lpstr>Značaj ishoda učenja za proces akreditacije</vt:lpstr>
      <vt:lpstr>Bolonjska deklaracija</vt:lpstr>
      <vt:lpstr>Standardi u BH i akreditacija studijskih programa</vt:lpstr>
      <vt:lpstr>Iskustva procesa akreditacije studijskog programa</vt:lpstr>
      <vt:lpstr>Iskustva procesa akreditacije studijskog programa – ASIIN</vt:lpstr>
      <vt:lpstr>Ishodi učenja – promjena fokusa</vt:lpstr>
      <vt:lpstr>Matrica pokrivenosti ishoda učenja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ProrektorZaKvalitet</dc:creator>
  <cp:lastModifiedBy>Dusanka</cp:lastModifiedBy>
  <cp:revision>63</cp:revision>
  <dcterms:created xsi:type="dcterms:W3CDTF">2021-04-22T13:57:33Z</dcterms:created>
  <dcterms:modified xsi:type="dcterms:W3CDTF">2022-06-01T00:12:36Z</dcterms:modified>
</cp:coreProperties>
</file>