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339" r:id="rId2"/>
    <p:sldId id="357" r:id="rId3"/>
    <p:sldId id="355" r:id="rId4"/>
    <p:sldId id="356" r:id="rId5"/>
    <p:sldId id="340" r:id="rId6"/>
    <p:sldId id="358" r:id="rId7"/>
    <p:sldId id="359" r:id="rId8"/>
    <p:sldId id="263" r:id="rId9"/>
    <p:sldId id="360" r:id="rId10"/>
    <p:sldId id="361" r:id="rId11"/>
    <p:sldId id="362" r:id="rId12"/>
    <p:sldId id="363" r:id="rId13"/>
    <p:sldId id="364" r:id="rId14"/>
    <p:sldId id="365" r:id="rId15"/>
    <p:sldId id="366" r:id="rId16"/>
    <p:sldId id="259" r:id="rId17"/>
    <p:sldId id="367" r:id="rId18"/>
    <p:sldId id="368" r:id="rId19"/>
    <p:sldId id="347" r:id="rId20"/>
    <p:sldId id="348" r:id="rId21"/>
    <p:sldId id="370" r:id="rId22"/>
    <p:sldId id="349" r:id="rId23"/>
    <p:sldId id="350" r:id="rId24"/>
    <p:sldId id="373" r:id="rId25"/>
    <p:sldId id="351" r:id="rId26"/>
    <p:sldId id="352" r:id="rId27"/>
    <p:sldId id="372" r:id="rId28"/>
    <p:sldId id="353" r:id="rId29"/>
    <p:sldId id="371" r:id="rId30"/>
    <p:sldId id="354" r:id="rId3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4B2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6/1/2022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6/1/2022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6/1/2022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6/1/2022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6/1/2022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6/1/2022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6/1/2022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6/1/2022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6/1/2022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6/1/2022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6/1/2022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6/1/2022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nstagram.com/p/CeCETEaLQTY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sv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sv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sv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sv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sv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sv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sv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sv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sv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sv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5.sv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B4981A89-2CD3-47E0-A2EA-CE52EC2D3C8F}"/>
              </a:ext>
            </a:extLst>
          </p:cNvPr>
          <p:cNvSpPr/>
          <p:nvPr/>
        </p:nvSpPr>
        <p:spPr>
          <a:xfrm>
            <a:off x="5073390" y="765109"/>
            <a:ext cx="6633915" cy="53280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50F4D3C-F59E-4301-BAA8-AC533C64E52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56032" y="5290456"/>
            <a:ext cx="2834640" cy="525127"/>
          </a:xfrm>
        </p:spPr>
        <p:txBody>
          <a:bodyPr>
            <a:normAutofit/>
          </a:bodyPr>
          <a:lstStyle/>
          <a:p>
            <a:r>
              <a:rPr lang="en-GB" sz="1800" dirty="0">
                <a:solidFill>
                  <a:schemeClr val="bg1"/>
                </a:solidFill>
              </a:rPr>
              <a:t>Sarajevo</a:t>
            </a:r>
            <a:r>
              <a:rPr lang="bs-Latn-BA" sz="1800" dirty="0">
                <a:solidFill>
                  <a:schemeClr val="bg1"/>
                </a:solidFill>
              </a:rPr>
              <a:t>, </a:t>
            </a:r>
            <a:r>
              <a:rPr lang="en-GB" sz="1800" dirty="0">
                <a:solidFill>
                  <a:schemeClr val="bg1"/>
                </a:solidFill>
              </a:rPr>
              <a:t>01.06</a:t>
            </a:r>
            <a:r>
              <a:rPr lang="bs-Latn-BA" sz="1800" dirty="0">
                <a:solidFill>
                  <a:schemeClr val="bg1"/>
                </a:solidFill>
              </a:rPr>
              <a:t>.2022.</a:t>
            </a:r>
            <a:endParaRPr lang="en-US" sz="1800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40D51733-BEFF-4442-8E8D-4677C1402DCB}"/>
              </a:ext>
            </a:extLst>
          </p:cNvPr>
          <p:cNvSpPr txBox="1">
            <a:spLocks/>
          </p:cNvSpPr>
          <p:nvPr/>
        </p:nvSpPr>
        <p:spPr>
          <a:xfrm>
            <a:off x="5201265" y="3138943"/>
            <a:ext cx="6351637" cy="65379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  <a:scene3d>
              <a:camera prst="obliqueTopLeft"/>
              <a:lightRig rig="threePt" dir="t"/>
            </a:scene3d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kern="1200" spc="-60" baseline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3600" spc="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Samoevaluacija</a:t>
            </a:r>
            <a:r>
              <a:rPr lang="en-GB" sz="3600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</a:t>
            </a:r>
            <a:r>
              <a:rPr lang="en-GB" sz="3600" spc="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studijskih</a:t>
            </a:r>
            <a:r>
              <a:rPr lang="en-GB" sz="3600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GB" sz="3600" spc="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programa</a:t>
            </a:r>
            <a:endParaRPr lang="en-US" sz="3600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3C799DA5-5A74-4C09-ADFC-86E5CA1EE1C1}"/>
              </a:ext>
            </a:extLst>
          </p:cNvPr>
          <p:cNvSpPr txBox="1">
            <a:spLocks/>
          </p:cNvSpPr>
          <p:nvPr/>
        </p:nvSpPr>
        <p:spPr>
          <a:xfrm>
            <a:off x="6961239" y="5262377"/>
            <a:ext cx="4746066" cy="487086"/>
          </a:xfrm>
          <a:prstGeom prst="rect">
            <a:avLst/>
          </a:prstGeom>
          <a:noFill/>
        </p:spPr>
        <p:txBody>
          <a:bodyPr vert="horz" lIns="91440" tIns="45720" rIns="91440" bIns="45720" rtlCol="0" anchor="t">
            <a:normAutofit fontScale="92500" lnSpcReduction="1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None/>
              <a:defRPr sz="2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None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s-Latn-BA" dirty="0">
                <a:solidFill>
                  <a:schemeClr val="bg1"/>
                </a:solidFill>
              </a:rPr>
              <a:t>		</a:t>
            </a:r>
            <a:r>
              <a:rPr lang="bs-Latn-BA" sz="2400" dirty="0">
                <a:solidFill>
                  <a:schemeClr val="accent1">
                    <a:lumMod val="50000"/>
                  </a:schemeClr>
                </a:solidFill>
              </a:rPr>
              <a:t>Maida Čohodar Husić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AED86475-039F-4A79-A19D-5F3E3F1D8371}"/>
              </a:ext>
            </a:extLst>
          </p:cNvPr>
          <p:cNvSpPr txBox="1">
            <a:spLocks/>
          </p:cNvSpPr>
          <p:nvPr/>
        </p:nvSpPr>
        <p:spPr>
          <a:xfrm>
            <a:off x="5073389" y="1464940"/>
            <a:ext cx="6633915" cy="48708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Font typeface="Wingdings 2" pitchFamily="18" charset="2"/>
              <a:buNone/>
              <a:defRPr sz="2200" kern="1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None/>
              <a:defRPr sz="2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None/>
              <a:defRPr sz="2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dirty="0" err="1">
                <a:solidFill>
                  <a:schemeClr val="accent1">
                    <a:lumMod val="50000"/>
                  </a:schemeClr>
                </a:solidFill>
              </a:rPr>
              <a:t>Univerzitet</a:t>
            </a:r>
            <a:r>
              <a:rPr lang="en-GB" dirty="0">
                <a:solidFill>
                  <a:schemeClr val="accent1">
                    <a:lumMod val="50000"/>
                  </a:schemeClr>
                </a:solidFill>
              </a:rPr>
              <a:t> u </a:t>
            </a:r>
            <a:r>
              <a:rPr lang="en-GB" dirty="0" err="1">
                <a:solidFill>
                  <a:schemeClr val="accent1">
                    <a:lumMod val="50000"/>
                  </a:schemeClr>
                </a:solidFill>
              </a:rPr>
              <a:t>Sarajevu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1026" name="Picture 2" descr="Može biti slika sljedećeg: na otvorenom">
            <a:extLst>
              <a:ext uri="{FF2B5EF4-FFF2-40B4-BE49-F238E27FC236}">
                <a16:creationId xmlns:a16="http://schemas.microsoft.com/office/drawing/2014/main" id="{F67E62AF-8DE3-4DC2-94A2-1E7B436889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764891"/>
            <a:ext cx="4944227" cy="35362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4C5E2E14-9519-4AE5-B08E-6E5AC5DD08B5}"/>
              </a:ext>
            </a:extLst>
          </p:cNvPr>
          <p:cNvSpPr/>
          <p:nvPr/>
        </p:nvSpPr>
        <p:spPr>
          <a:xfrm>
            <a:off x="3284376" y="4301159"/>
            <a:ext cx="1659850" cy="179195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C10C6A8-D11B-45C1-961B-05FC2A077B16}"/>
              </a:ext>
            </a:extLst>
          </p:cNvPr>
          <p:cNvSpPr/>
          <p:nvPr/>
        </p:nvSpPr>
        <p:spPr>
          <a:xfrm>
            <a:off x="1925" y="4245913"/>
            <a:ext cx="2929007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dirty="0">
                <a:solidFill>
                  <a:schemeClr val="bg2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https://www.instagram.com/p/CeCETEaLQTY/</a:t>
            </a:r>
            <a:r>
              <a:rPr lang="en-US" sz="1100" dirty="0">
                <a:solidFill>
                  <a:schemeClr val="bg2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7748907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53CC00-8012-487A-AF0F-68D98DF458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5294" y="1047637"/>
            <a:ext cx="2947482" cy="4601183"/>
          </a:xfrm>
        </p:spPr>
        <p:txBody>
          <a:bodyPr anchor="t"/>
          <a:lstStyle/>
          <a:p>
            <a:pPr algn="ctr"/>
            <a:r>
              <a:rPr lang="en-GB" dirty="0" err="1"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Kriterij</a:t>
            </a:r>
            <a:r>
              <a:rPr lang="en-GB" dirty="0"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 </a:t>
            </a:r>
            <a:r>
              <a:rPr lang="bs-Latn-BA" dirty="0"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 1:</a:t>
            </a:r>
            <a:br>
              <a:rPr lang="bs-Latn-BA" dirty="0">
                <a:solidFill>
                  <a:schemeClr val="accent3">
                    <a:lumMod val="20000"/>
                    <a:lumOff val="80000"/>
                  </a:schemeClr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</a:br>
            <a:br>
              <a:rPr lang="bs-Latn-BA" dirty="0"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</a:br>
            <a:br>
              <a:rPr lang="bs-Latn-BA" dirty="0"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</a:br>
            <a:r>
              <a:rPr lang="en-US" dirty="0" err="1"/>
              <a:t>Politika</a:t>
            </a:r>
            <a:r>
              <a:rPr lang="en-US" dirty="0"/>
              <a:t> </a:t>
            </a:r>
            <a:r>
              <a:rPr lang="en-US" dirty="0" err="1"/>
              <a:t>osiguranja</a:t>
            </a:r>
            <a:r>
              <a:rPr lang="en-US" dirty="0"/>
              <a:t> </a:t>
            </a:r>
            <a:r>
              <a:rPr lang="en-US" dirty="0" err="1"/>
              <a:t>kvaliteta</a:t>
            </a:r>
            <a:r>
              <a:rPr lang="en-US" dirty="0"/>
              <a:t> </a:t>
            </a:r>
            <a:r>
              <a:rPr lang="en-US" dirty="0" err="1"/>
              <a:t>studijskih</a:t>
            </a:r>
            <a:r>
              <a:rPr lang="en-US" dirty="0"/>
              <a:t> </a:t>
            </a:r>
            <a:r>
              <a:rPr lang="en-US" dirty="0" err="1"/>
              <a:t>programa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mbria" panose="02040503050406030204" pitchFamily="18" charset="0"/>
              <a:cs typeface="Calibri" panose="020F050202020403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C58D83A-A6E5-4151-AC9D-C87151E3FA3C}"/>
              </a:ext>
            </a:extLst>
          </p:cNvPr>
          <p:cNvSpPr txBox="1"/>
          <p:nvPr/>
        </p:nvSpPr>
        <p:spPr>
          <a:xfrm>
            <a:off x="0" y="6596740"/>
            <a:ext cx="12192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/>
              <a:t>* </a:t>
            </a:r>
            <a:r>
              <a:rPr lang="en-GB" sz="1100" dirty="0" err="1"/>
              <a:t>Tekst</a:t>
            </a:r>
            <a:r>
              <a:rPr lang="en-GB" sz="1100" dirty="0"/>
              <a:t> </a:t>
            </a:r>
            <a:r>
              <a:rPr lang="en-GB" sz="1100" dirty="0" err="1"/>
              <a:t>preuzet</a:t>
            </a:r>
            <a:r>
              <a:rPr lang="en-GB" sz="1100" dirty="0"/>
              <a:t> </a:t>
            </a:r>
            <a:r>
              <a:rPr lang="en-GB" sz="1100" dirty="0" err="1"/>
              <a:t>iz</a:t>
            </a:r>
            <a:r>
              <a:rPr lang="en-GB" sz="1100" dirty="0"/>
              <a:t> </a:t>
            </a:r>
            <a:r>
              <a:rPr lang="en-GB" sz="1100" dirty="0" err="1"/>
              <a:t>prezentacije</a:t>
            </a:r>
            <a:r>
              <a:rPr lang="en-GB" sz="1100" dirty="0"/>
              <a:t> HEA </a:t>
            </a:r>
            <a:r>
              <a:rPr lang="en-GB" sz="1100" dirty="0" err="1"/>
              <a:t>BiH</a:t>
            </a:r>
            <a:r>
              <a:rPr lang="en-GB" sz="1100" dirty="0"/>
              <a:t>, Banja Luka / Sarajevo, </a:t>
            </a:r>
            <a:r>
              <a:rPr lang="en-GB" sz="1100" dirty="0" err="1"/>
              <a:t>oktobar</a:t>
            </a:r>
            <a:r>
              <a:rPr lang="en-GB" sz="1100" dirty="0"/>
              <a:t> 2017.</a:t>
            </a:r>
            <a:endParaRPr lang="en-US" sz="1100" dirty="0"/>
          </a:p>
        </p:txBody>
      </p:sp>
      <p:pic>
        <p:nvPicPr>
          <p:cNvPr id="7" name="Graphic 6" descr="Flower without stem">
            <a:extLst>
              <a:ext uri="{FF2B5EF4-FFF2-40B4-BE49-F238E27FC236}">
                <a16:creationId xmlns:a16="http://schemas.microsoft.com/office/drawing/2014/main" id="{CA123F9C-123D-4162-A27E-B3FEF14FE9A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522277" y="-6365"/>
            <a:ext cx="667882" cy="667882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CAD737D3-4E16-4525-A9D9-A44EB8F14B19}"/>
              </a:ext>
            </a:extLst>
          </p:cNvPr>
          <p:cNvSpPr/>
          <p:nvPr/>
        </p:nvSpPr>
        <p:spPr>
          <a:xfrm>
            <a:off x="0" y="-6365"/>
            <a:ext cx="7595417" cy="36933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en-US" dirty="0" err="1"/>
              <a:t>Kriteriji</a:t>
            </a:r>
            <a:r>
              <a:rPr lang="en-US" dirty="0"/>
              <a:t> za </a:t>
            </a:r>
            <a:r>
              <a:rPr lang="en-US" dirty="0" err="1"/>
              <a:t>akreditaciju</a:t>
            </a:r>
            <a:r>
              <a:rPr lang="en-US" dirty="0"/>
              <a:t> </a:t>
            </a:r>
            <a:r>
              <a:rPr lang="en-US" dirty="0" err="1"/>
              <a:t>studijskih</a:t>
            </a:r>
            <a:r>
              <a:rPr lang="en-US" dirty="0"/>
              <a:t> </a:t>
            </a:r>
            <a:r>
              <a:rPr lang="en-US" dirty="0" err="1"/>
              <a:t>programa</a:t>
            </a:r>
            <a:r>
              <a:rPr lang="en-US" dirty="0"/>
              <a:t> </a:t>
            </a:r>
            <a:r>
              <a:rPr lang="en-US" dirty="0" err="1"/>
              <a:t>prvog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drugog</a:t>
            </a:r>
            <a:r>
              <a:rPr lang="en-US" dirty="0"/>
              <a:t> </a:t>
            </a:r>
            <a:r>
              <a:rPr lang="en-US" dirty="0" err="1"/>
              <a:t>ciklusa</a:t>
            </a: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AEAEF18-FD4C-44F5-BC13-17C4DAAE5DC3}"/>
              </a:ext>
            </a:extLst>
          </p:cNvPr>
          <p:cNvSpPr/>
          <p:nvPr/>
        </p:nvSpPr>
        <p:spPr>
          <a:xfrm>
            <a:off x="4098666" y="2900792"/>
            <a:ext cx="7336971" cy="224843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10000"/>
              </a:lnSpc>
              <a:spcBef>
                <a:spcPts val="300"/>
              </a:spcBef>
              <a:buClr>
                <a:srgbClr val="7D93A0"/>
              </a:buClr>
              <a:buSzPct val="80000"/>
              <a:buFont typeface="Wingdings" panose="05000000000000000000" pitchFamily="2" charset="2"/>
              <a:buChar char="§"/>
            </a:pPr>
            <a:r>
              <a:rPr lang="bs-Latn-BA" altLang="en-US" dirty="0">
                <a:solidFill>
                  <a:schemeClr val="accent1">
                    <a:lumMod val="7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Opišite kako su u politici kvaliteta SP segmenti poput: istraživanje, učenje, mobilnost i sl. u strateškom dokumentu predstavljeni kao strateški ciljevi koji imaju definirane: rokovi, nosioci aktivnosti, sredstva, indikatori, rezultati, provjera, poboljšanje</a:t>
            </a:r>
          </a:p>
          <a:p>
            <a:pPr marL="285750" indent="-285750" algn="just">
              <a:lnSpc>
                <a:spcPct val="110000"/>
              </a:lnSpc>
              <a:spcBef>
                <a:spcPts val="300"/>
              </a:spcBef>
              <a:buClr>
                <a:srgbClr val="7D93A0"/>
              </a:buClr>
              <a:buSzPct val="80000"/>
              <a:buFont typeface="Wingdings" panose="05000000000000000000" pitchFamily="2" charset="2"/>
              <a:buChar char="§"/>
            </a:pPr>
            <a:r>
              <a:rPr lang="bs-Latn-BA" altLang="en-US" dirty="0">
                <a:solidFill>
                  <a:schemeClr val="accent1">
                    <a:lumMod val="7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!!! Ne opisivati previše ono što je tema samih kriterija npr. moblinosti i sl, a koji su opisani u SER-u, već se referirati kao: vidi više u kriteriju </a:t>
            </a:r>
            <a:r>
              <a:rPr lang="bs-Latn-BA" altLang="en-US" b="1" dirty="0">
                <a:solidFill>
                  <a:schemeClr val="accent1">
                    <a:lumMod val="7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Moblinost –staviti hiperlink-</a:t>
            </a:r>
            <a:r>
              <a:rPr lang="en-GB" altLang="en-US" dirty="0">
                <a:solidFill>
                  <a:schemeClr val="accent1">
                    <a:lumMod val="7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*</a:t>
            </a:r>
            <a:endParaRPr lang="bs-Latn-BA" altLang="en-US" dirty="0">
              <a:solidFill>
                <a:schemeClr val="accent1">
                  <a:lumMod val="75000"/>
                </a:schemeClr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4330103-9D0C-4B55-A82A-37C9C616B817}"/>
              </a:ext>
            </a:extLst>
          </p:cNvPr>
          <p:cNvSpPr/>
          <p:nvPr/>
        </p:nvSpPr>
        <p:spPr>
          <a:xfrm>
            <a:off x="3682287" y="849347"/>
            <a:ext cx="7753350" cy="1841273"/>
          </a:xfrm>
          <a:prstGeom prst="rect">
            <a:avLst/>
          </a:prstGeom>
          <a:ln w="15875"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marL="447675" indent="-447675" algn="just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1.2.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Politika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osiguranja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kvaliteta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studijskih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programa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je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usmjerena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na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promociju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istraživačkog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rada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učenja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poučavanja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mobilnosti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internacionalizacije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na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studijski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programima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kao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sprečavanju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plagijata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radova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nastavnika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završnih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radova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studenata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na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svim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ciklusima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studija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1E348DA-E1C5-4C24-8406-C7B53F0077CD}"/>
              </a:ext>
            </a:extLst>
          </p:cNvPr>
          <p:cNvSpPr/>
          <p:nvPr/>
        </p:nvSpPr>
        <p:spPr>
          <a:xfrm rot="16200000">
            <a:off x="10168934" y="3193595"/>
            <a:ext cx="369876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200" b="1" dirty="0">
                <a:latin typeface="Calibri" panose="020F0502020204030204" pitchFamily="34" charset="0"/>
                <a:ea typeface="Constantia" panose="02030602050306030303" pitchFamily="18" charset="0"/>
                <a:cs typeface="Times New Roman" panose="02020603050405020304" pitchFamily="18" charset="0"/>
              </a:rPr>
              <a:t>“</a:t>
            </a:r>
            <a:r>
              <a:rPr lang="en-GB" sz="1200" b="1" dirty="0" err="1">
                <a:latin typeface="Calibri" panose="020F0502020204030204" pitchFamily="34" charset="0"/>
                <a:ea typeface="Constantia" panose="02030602050306030303" pitchFamily="18" charset="0"/>
                <a:cs typeface="Times New Roman" panose="02020603050405020304" pitchFamily="18" charset="0"/>
              </a:rPr>
              <a:t>Akreditacija</a:t>
            </a:r>
            <a:r>
              <a:rPr lang="en-GB" sz="1200" b="1" dirty="0">
                <a:latin typeface="Calibri" panose="020F0502020204030204" pitchFamily="34" charset="0"/>
                <a:ea typeface="Constantia" panose="02030602050306030303" pitchFamily="18" charset="0"/>
                <a:cs typeface="Times New Roman" panose="02020603050405020304" pitchFamily="18" charset="0"/>
              </a:rPr>
              <a:t> </a:t>
            </a:r>
            <a:r>
              <a:rPr lang="en-GB" sz="1200" b="1" dirty="0" err="1">
                <a:latin typeface="Calibri" panose="020F0502020204030204" pitchFamily="34" charset="0"/>
                <a:ea typeface="Constantia" panose="02030602050306030303" pitchFamily="18" charset="0"/>
                <a:cs typeface="Times New Roman" panose="02020603050405020304" pitchFamily="18" charset="0"/>
              </a:rPr>
              <a:t>studijskih</a:t>
            </a:r>
            <a:r>
              <a:rPr lang="en-GB" sz="1200" b="1" dirty="0">
                <a:latin typeface="Calibri" panose="020F0502020204030204" pitchFamily="34" charset="0"/>
                <a:ea typeface="Constantia" panose="02030602050306030303" pitchFamily="18" charset="0"/>
                <a:cs typeface="Times New Roman" panose="02020603050405020304" pitchFamily="18" charset="0"/>
              </a:rPr>
              <a:t> </a:t>
            </a:r>
            <a:r>
              <a:rPr lang="en-GB" sz="1200" b="1" dirty="0" err="1">
                <a:latin typeface="Calibri" panose="020F0502020204030204" pitchFamily="34" charset="0"/>
                <a:ea typeface="Constantia" panose="02030602050306030303" pitchFamily="18" charset="0"/>
                <a:cs typeface="Times New Roman" panose="02020603050405020304" pitchFamily="18" charset="0"/>
              </a:rPr>
              <a:t>programa</a:t>
            </a:r>
            <a:r>
              <a:rPr lang="en-GB" sz="1200" b="1" dirty="0">
                <a:latin typeface="Calibri" panose="020F0502020204030204" pitchFamily="34" charset="0"/>
                <a:ea typeface="Constantia" panose="02030602050306030303" pitchFamily="18" charset="0"/>
                <a:cs typeface="Times New Roman" panose="02020603050405020304" pitchFamily="18" charset="0"/>
              </a:rPr>
              <a:t>”</a:t>
            </a:r>
            <a:endParaRPr lang="bs-Latn-BA" sz="1200" b="1" dirty="0">
              <a:latin typeface="Calibri" panose="020F0502020204030204" pitchFamily="34" charset="0"/>
              <a:ea typeface="Constantia" panose="02030602050306030303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GB" sz="1200" dirty="0" err="1">
                <a:latin typeface="Calibri" panose="020F0502020204030204" pitchFamily="34" charset="0"/>
                <a:ea typeface="Constantia" panose="02030602050306030303" pitchFamily="18" charset="0"/>
                <a:cs typeface="Times New Roman" panose="02020603050405020304" pitchFamily="18" charset="0"/>
              </a:rPr>
              <a:t>Rektorat</a:t>
            </a:r>
            <a:r>
              <a:rPr lang="en-GB" sz="1200" dirty="0">
                <a:latin typeface="Calibri" panose="020F0502020204030204" pitchFamily="34" charset="0"/>
                <a:ea typeface="Constantia" panose="02030602050306030303" pitchFamily="18" charset="0"/>
                <a:cs typeface="Times New Roman" panose="02020603050405020304" pitchFamily="18" charset="0"/>
              </a:rPr>
              <a:t> UNSA, 01.06.2022.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9572037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53CC00-8012-487A-AF0F-68D98DF458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5294" y="1047637"/>
            <a:ext cx="2947482" cy="4601183"/>
          </a:xfrm>
        </p:spPr>
        <p:txBody>
          <a:bodyPr anchor="t"/>
          <a:lstStyle/>
          <a:p>
            <a:pPr algn="ctr"/>
            <a:r>
              <a:rPr lang="en-GB" dirty="0" err="1"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Kriterij</a:t>
            </a:r>
            <a:r>
              <a:rPr lang="en-GB" dirty="0"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 </a:t>
            </a:r>
            <a:r>
              <a:rPr lang="bs-Latn-BA" dirty="0"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 1:</a:t>
            </a:r>
            <a:br>
              <a:rPr lang="bs-Latn-BA" dirty="0">
                <a:solidFill>
                  <a:schemeClr val="accent3">
                    <a:lumMod val="20000"/>
                    <a:lumOff val="80000"/>
                  </a:schemeClr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</a:br>
            <a:br>
              <a:rPr lang="bs-Latn-BA" dirty="0"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</a:br>
            <a:br>
              <a:rPr lang="bs-Latn-BA" dirty="0"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</a:br>
            <a:r>
              <a:rPr lang="en-US" dirty="0" err="1"/>
              <a:t>Politika</a:t>
            </a:r>
            <a:r>
              <a:rPr lang="en-US" dirty="0"/>
              <a:t> </a:t>
            </a:r>
            <a:r>
              <a:rPr lang="en-US" dirty="0" err="1"/>
              <a:t>osiguranja</a:t>
            </a:r>
            <a:r>
              <a:rPr lang="en-US" dirty="0"/>
              <a:t> </a:t>
            </a:r>
            <a:r>
              <a:rPr lang="en-US" dirty="0" err="1"/>
              <a:t>kvaliteta</a:t>
            </a:r>
            <a:r>
              <a:rPr lang="en-US" dirty="0"/>
              <a:t> </a:t>
            </a:r>
            <a:r>
              <a:rPr lang="en-US" dirty="0" err="1"/>
              <a:t>studijskih</a:t>
            </a:r>
            <a:r>
              <a:rPr lang="en-US" dirty="0"/>
              <a:t> </a:t>
            </a:r>
            <a:r>
              <a:rPr lang="en-US" dirty="0" err="1"/>
              <a:t>programa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mbria" panose="02040503050406030204" pitchFamily="18" charset="0"/>
              <a:cs typeface="Calibri" panose="020F050202020403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C58D83A-A6E5-4151-AC9D-C87151E3FA3C}"/>
              </a:ext>
            </a:extLst>
          </p:cNvPr>
          <p:cNvSpPr txBox="1"/>
          <p:nvPr/>
        </p:nvSpPr>
        <p:spPr>
          <a:xfrm>
            <a:off x="0" y="6596740"/>
            <a:ext cx="12192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/>
              <a:t>* </a:t>
            </a:r>
            <a:r>
              <a:rPr lang="en-GB" sz="1100" dirty="0" err="1"/>
              <a:t>Tekst</a:t>
            </a:r>
            <a:r>
              <a:rPr lang="en-GB" sz="1100" dirty="0"/>
              <a:t> </a:t>
            </a:r>
            <a:r>
              <a:rPr lang="en-GB" sz="1100" dirty="0" err="1"/>
              <a:t>preuzet</a:t>
            </a:r>
            <a:r>
              <a:rPr lang="en-GB" sz="1100" dirty="0"/>
              <a:t> </a:t>
            </a:r>
            <a:r>
              <a:rPr lang="en-GB" sz="1100" dirty="0" err="1"/>
              <a:t>iz</a:t>
            </a:r>
            <a:r>
              <a:rPr lang="en-GB" sz="1100" dirty="0"/>
              <a:t> </a:t>
            </a:r>
            <a:r>
              <a:rPr lang="en-GB" sz="1100" dirty="0" err="1"/>
              <a:t>prezentacije</a:t>
            </a:r>
            <a:r>
              <a:rPr lang="en-GB" sz="1100" dirty="0"/>
              <a:t> HEA </a:t>
            </a:r>
            <a:r>
              <a:rPr lang="en-GB" sz="1100" dirty="0" err="1"/>
              <a:t>BiH</a:t>
            </a:r>
            <a:r>
              <a:rPr lang="en-GB" sz="1100" dirty="0"/>
              <a:t>, Banja Luka / Sarajevo, </a:t>
            </a:r>
            <a:r>
              <a:rPr lang="en-GB" sz="1100" dirty="0" err="1"/>
              <a:t>oktobar</a:t>
            </a:r>
            <a:r>
              <a:rPr lang="en-GB" sz="1100" dirty="0"/>
              <a:t> 2017.</a:t>
            </a:r>
            <a:endParaRPr lang="en-US" sz="1100" dirty="0"/>
          </a:p>
        </p:txBody>
      </p:sp>
      <p:pic>
        <p:nvPicPr>
          <p:cNvPr id="7" name="Graphic 6" descr="Flower without stem">
            <a:extLst>
              <a:ext uri="{FF2B5EF4-FFF2-40B4-BE49-F238E27FC236}">
                <a16:creationId xmlns:a16="http://schemas.microsoft.com/office/drawing/2014/main" id="{CA123F9C-123D-4162-A27E-B3FEF14FE9A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522277" y="-6365"/>
            <a:ext cx="667882" cy="667882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CAD737D3-4E16-4525-A9D9-A44EB8F14B19}"/>
              </a:ext>
            </a:extLst>
          </p:cNvPr>
          <p:cNvSpPr/>
          <p:nvPr/>
        </p:nvSpPr>
        <p:spPr>
          <a:xfrm>
            <a:off x="0" y="-6365"/>
            <a:ext cx="7595417" cy="36933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en-US" dirty="0" err="1"/>
              <a:t>Kriteriji</a:t>
            </a:r>
            <a:r>
              <a:rPr lang="en-US" dirty="0"/>
              <a:t> za </a:t>
            </a:r>
            <a:r>
              <a:rPr lang="en-US" dirty="0" err="1"/>
              <a:t>akreditaciju</a:t>
            </a:r>
            <a:r>
              <a:rPr lang="en-US" dirty="0"/>
              <a:t> </a:t>
            </a:r>
            <a:r>
              <a:rPr lang="en-US" dirty="0" err="1"/>
              <a:t>studijskih</a:t>
            </a:r>
            <a:r>
              <a:rPr lang="en-US" dirty="0"/>
              <a:t> </a:t>
            </a:r>
            <a:r>
              <a:rPr lang="en-US" dirty="0" err="1"/>
              <a:t>programa</a:t>
            </a:r>
            <a:r>
              <a:rPr lang="en-US" dirty="0"/>
              <a:t> </a:t>
            </a:r>
            <a:r>
              <a:rPr lang="en-US" dirty="0" err="1"/>
              <a:t>prvog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drugog</a:t>
            </a:r>
            <a:r>
              <a:rPr lang="en-US" dirty="0"/>
              <a:t> </a:t>
            </a:r>
            <a:r>
              <a:rPr lang="en-US" dirty="0" err="1"/>
              <a:t>ciklusa</a:t>
            </a: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AEAEF18-FD4C-44F5-BC13-17C4DAAE5DC3}"/>
              </a:ext>
            </a:extLst>
          </p:cNvPr>
          <p:cNvSpPr/>
          <p:nvPr/>
        </p:nvSpPr>
        <p:spPr>
          <a:xfrm>
            <a:off x="4098666" y="2900792"/>
            <a:ext cx="7336971" cy="99116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10000"/>
              </a:lnSpc>
              <a:spcBef>
                <a:spcPts val="300"/>
              </a:spcBef>
              <a:buClr>
                <a:srgbClr val="7D93A0"/>
              </a:buClr>
              <a:buSzPct val="80000"/>
              <a:buFont typeface="Wingdings" panose="05000000000000000000" pitchFamily="2" charset="2"/>
              <a:buChar char="§"/>
            </a:pPr>
            <a:r>
              <a:rPr lang="bs-Latn-BA" altLang="sr-Latn-RS" dirty="0">
                <a:solidFill>
                  <a:schemeClr val="accent1">
                    <a:lumMod val="7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Opisati kako se uključuju zainteresirane strane u aktivnosti vezane za OK SP  i referirati se na primjer uključivanja zainteresiraniha strana kod npr. kreiranja prijavljenog SP</a:t>
            </a:r>
            <a:r>
              <a:rPr lang="en-GB" altLang="sr-Latn-RS" dirty="0">
                <a:solidFill>
                  <a:schemeClr val="accent1">
                    <a:lumMod val="7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*</a:t>
            </a:r>
            <a:endParaRPr lang="bs-Latn-BA" altLang="en-US" dirty="0">
              <a:solidFill>
                <a:schemeClr val="accent1">
                  <a:lumMod val="75000"/>
                </a:schemeClr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2058E3B-E9A7-4D52-A99F-C685316FA53B}"/>
              </a:ext>
            </a:extLst>
          </p:cNvPr>
          <p:cNvSpPr/>
          <p:nvPr/>
        </p:nvSpPr>
        <p:spPr>
          <a:xfrm>
            <a:off x="3593455" y="1337048"/>
            <a:ext cx="7753350" cy="1133387"/>
          </a:xfrm>
          <a:prstGeom prst="rect">
            <a:avLst/>
          </a:prstGeom>
          <a:ln w="15875"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marL="447675" indent="-447675" algn="just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1.3.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Politika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podržava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razvoj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kulture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kvalitete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u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kojoj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svi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unutarnji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sudionici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doprinose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kvaliteti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studijskih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programa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te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definira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način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uključivanja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vanjske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sudionika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u tome.</a:t>
            </a:r>
            <a:endParaRPr lang="en-US" sz="200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C8548F7-440A-4888-8B5F-1CA219D7C2BA}"/>
              </a:ext>
            </a:extLst>
          </p:cNvPr>
          <p:cNvSpPr/>
          <p:nvPr/>
        </p:nvSpPr>
        <p:spPr>
          <a:xfrm rot="16200000">
            <a:off x="10168934" y="3193595"/>
            <a:ext cx="369876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200" b="1" dirty="0">
                <a:latin typeface="Calibri" panose="020F0502020204030204" pitchFamily="34" charset="0"/>
                <a:ea typeface="Constantia" panose="02030602050306030303" pitchFamily="18" charset="0"/>
                <a:cs typeface="Times New Roman" panose="02020603050405020304" pitchFamily="18" charset="0"/>
              </a:rPr>
              <a:t>“</a:t>
            </a:r>
            <a:r>
              <a:rPr lang="en-GB" sz="1200" b="1" dirty="0" err="1">
                <a:latin typeface="Calibri" panose="020F0502020204030204" pitchFamily="34" charset="0"/>
                <a:ea typeface="Constantia" panose="02030602050306030303" pitchFamily="18" charset="0"/>
                <a:cs typeface="Times New Roman" panose="02020603050405020304" pitchFamily="18" charset="0"/>
              </a:rPr>
              <a:t>Akreditacija</a:t>
            </a:r>
            <a:r>
              <a:rPr lang="en-GB" sz="1200" b="1" dirty="0">
                <a:latin typeface="Calibri" panose="020F0502020204030204" pitchFamily="34" charset="0"/>
                <a:ea typeface="Constantia" panose="02030602050306030303" pitchFamily="18" charset="0"/>
                <a:cs typeface="Times New Roman" panose="02020603050405020304" pitchFamily="18" charset="0"/>
              </a:rPr>
              <a:t> </a:t>
            </a:r>
            <a:r>
              <a:rPr lang="en-GB" sz="1200" b="1" dirty="0" err="1">
                <a:latin typeface="Calibri" panose="020F0502020204030204" pitchFamily="34" charset="0"/>
                <a:ea typeface="Constantia" panose="02030602050306030303" pitchFamily="18" charset="0"/>
                <a:cs typeface="Times New Roman" panose="02020603050405020304" pitchFamily="18" charset="0"/>
              </a:rPr>
              <a:t>studijskih</a:t>
            </a:r>
            <a:r>
              <a:rPr lang="en-GB" sz="1200" b="1" dirty="0">
                <a:latin typeface="Calibri" panose="020F0502020204030204" pitchFamily="34" charset="0"/>
                <a:ea typeface="Constantia" panose="02030602050306030303" pitchFamily="18" charset="0"/>
                <a:cs typeface="Times New Roman" panose="02020603050405020304" pitchFamily="18" charset="0"/>
              </a:rPr>
              <a:t> </a:t>
            </a:r>
            <a:r>
              <a:rPr lang="en-GB" sz="1200" b="1" dirty="0" err="1">
                <a:latin typeface="Calibri" panose="020F0502020204030204" pitchFamily="34" charset="0"/>
                <a:ea typeface="Constantia" panose="02030602050306030303" pitchFamily="18" charset="0"/>
                <a:cs typeface="Times New Roman" panose="02020603050405020304" pitchFamily="18" charset="0"/>
              </a:rPr>
              <a:t>programa</a:t>
            </a:r>
            <a:r>
              <a:rPr lang="en-GB" sz="1200" b="1" dirty="0">
                <a:latin typeface="Calibri" panose="020F0502020204030204" pitchFamily="34" charset="0"/>
                <a:ea typeface="Constantia" panose="02030602050306030303" pitchFamily="18" charset="0"/>
                <a:cs typeface="Times New Roman" panose="02020603050405020304" pitchFamily="18" charset="0"/>
              </a:rPr>
              <a:t>”</a:t>
            </a:r>
            <a:endParaRPr lang="bs-Latn-BA" sz="1200" b="1" dirty="0">
              <a:latin typeface="Calibri" panose="020F0502020204030204" pitchFamily="34" charset="0"/>
              <a:ea typeface="Constantia" panose="02030602050306030303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GB" sz="1200" dirty="0" err="1">
                <a:latin typeface="Calibri" panose="020F0502020204030204" pitchFamily="34" charset="0"/>
                <a:ea typeface="Constantia" panose="02030602050306030303" pitchFamily="18" charset="0"/>
                <a:cs typeface="Times New Roman" panose="02020603050405020304" pitchFamily="18" charset="0"/>
              </a:rPr>
              <a:t>Rektorat</a:t>
            </a:r>
            <a:r>
              <a:rPr lang="en-GB" sz="1200" dirty="0">
                <a:latin typeface="Calibri" panose="020F0502020204030204" pitchFamily="34" charset="0"/>
                <a:ea typeface="Constantia" panose="02030602050306030303" pitchFamily="18" charset="0"/>
                <a:cs typeface="Times New Roman" panose="02020603050405020304" pitchFamily="18" charset="0"/>
              </a:rPr>
              <a:t> UNSA, 01.06.2022.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6582999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53CC00-8012-487A-AF0F-68D98DF458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5294" y="1047637"/>
            <a:ext cx="2947482" cy="4601183"/>
          </a:xfrm>
        </p:spPr>
        <p:txBody>
          <a:bodyPr anchor="t"/>
          <a:lstStyle/>
          <a:p>
            <a:pPr algn="ctr"/>
            <a:r>
              <a:rPr lang="en-GB" dirty="0" err="1"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Kriterij</a:t>
            </a:r>
            <a:r>
              <a:rPr lang="bs-Latn-BA" dirty="0"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 </a:t>
            </a:r>
            <a:r>
              <a:rPr lang="en-GB" dirty="0"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2</a:t>
            </a:r>
            <a:r>
              <a:rPr lang="bs-Latn-BA" dirty="0"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:</a:t>
            </a:r>
            <a:br>
              <a:rPr lang="bs-Latn-BA" dirty="0">
                <a:solidFill>
                  <a:schemeClr val="accent3">
                    <a:lumMod val="20000"/>
                    <a:lumOff val="80000"/>
                  </a:schemeClr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</a:br>
            <a:br>
              <a:rPr lang="bs-Latn-BA" dirty="0"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</a:br>
            <a:br>
              <a:rPr lang="bs-Latn-BA" dirty="0"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</a:br>
            <a:r>
              <a:rPr lang="nn-NO" dirty="0"/>
              <a:t>Kreiranje i usvajanje studijskih programa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mbria" panose="02040503050406030204" pitchFamily="18" charset="0"/>
              <a:cs typeface="Calibri" panose="020F0502020204030204" pitchFamily="34" charset="0"/>
            </a:endParaRP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0ACCCBE1-70AC-4483-94C4-315DD012961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8017035"/>
              </p:ext>
            </p:extLst>
          </p:nvPr>
        </p:nvGraphicFramePr>
        <p:xfrm>
          <a:off x="3681946" y="843603"/>
          <a:ext cx="7753349" cy="842292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7753349">
                  <a:extLst>
                    <a:ext uri="{9D8B030D-6E8A-4147-A177-3AD203B41FA5}">
                      <a16:colId xmlns:a16="http://schemas.microsoft.com/office/drawing/2014/main" val="2278068852"/>
                    </a:ext>
                  </a:extLst>
                </a:gridCol>
              </a:tblGrid>
              <a:tr h="842292">
                <a:tc>
                  <a:txBody>
                    <a:bodyPr/>
                    <a:lstStyle/>
                    <a:p>
                      <a:pPr marL="354013" indent="-354013" algn="just">
                        <a:lnSpc>
                          <a:spcPct val="114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8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2.1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Visokoškolska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ustanova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ima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uspostavljene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procedure za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kreiranje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usvajanje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studijskih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programa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koji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uključuju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studente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sve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zainteresirane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strane</a:t>
                      </a:r>
                      <a:r>
                        <a:rPr lang="en-US" sz="18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).</a:t>
                      </a:r>
                      <a:endParaRPr lang="en-US" sz="1800" b="0" dirty="0">
                        <a:solidFill>
                          <a:srgbClr val="595959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2695817"/>
                  </a:ext>
                </a:extLst>
              </a:tr>
            </a:tbl>
          </a:graphicData>
        </a:graphic>
      </p:graphicFrame>
      <p:pic>
        <p:nvPicPr>
          <p:cNvPr id="7" name="Graphic 6" descr="Flower without stem">
            <a:extLst>
              <a:ext uri="{FF2B5EF4-FFF2-40B4-BE49-F238E27FC236}">
                <a16:creationId xmlns:a16="http://schemas.microsoft.com/office/drawing/2014/main" id="{F49A5301-D817-4AC0-BE65-9D14A272495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522277" y="-6365"/>
            <a:ext cx="667882" cy="667882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BDD011C5-44E9-4B41-A427-F6DEAA0F762F}"/>
              </a:ext>
            </a:extLst>
          </p:cNvPr>
          <p:cNvSpPr/>
          <p:nvPr/>
        </p:nvSpPr>
        <p:spPr>
          <a:xfrm rot="16200000">
            <a:off x="10168934" y="3193595"/>
            <a:ext cx="369876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200" b="1" dirty="0">
                <a:latin typeface="Calibri" panose="020F0502020204030204" pitchFamily="34" charset="0"/>
                <a:ea typeface="Constantia" panose="02030602050306030303" pitchFamily="18" charset="0"/>
                <a:cs typeface="Times New Roman" panose="02020603050405020304" pitchFamily="18" charset="0"/>
              </a:rPr>
              <a:t>“</a:t>
            </a:r>
            <a:r>
              <a:rPr lang="en-GB" sz="1200" b="1" dirty="0" err="1">
                <a:latin typeface="Calibri" panose="020F0502020204030204" pitchFamily="34" charset="0"/>
                <a:ea typeface="Constantia" panose="02030602050306030303" pitchFamily="18" charset="0"/>
                <a:cs typeface="Times New Roman" panose="02020603050405020304" pitchFamily="18" charset="0"/>
              </a:rPr>
              <a:t>Akreditacija</a:t>
            </a:r>
            <a:r>
              <a:rPr lang="en-GB" sz="1200" b="1" dirty="0">
                <a:latin typeface="Calibri" panose="020F0502020204030204" pitchFamily="34" charset="0"/>
                <a:ea typeface="Constantia" panose="02030602050306030303" pitchFamily="18" charset="0"/>
                <a:cs typeface="Times New Roman" panose="02020603050405020304" pitchFamily="18" charset="0"/>
              </a:rPr>
              <a:t> </a:t>
            </a:r>
            <a:r>
              <a:rPr lang="en-GB" sz="1200" b="1" dirty="0" err="1">
                <a:latin typeface="Calibri" panose="020F0502020204030204" pitchFamily="34" charset="0"/>
                <a:ea typeface="Constantia" panose="02030602050306030303" pitchFamily="18" charset="0"/>
                <a:cs typeface="Times New Roman" panose="02020603050405020304" pitchFamily="18" charset="0"/>
              </a:rPr>
              <a:t>studijskih</a:t>
            </a:r>
            <a:r>
              <a:rPr lang="en-GB" sz="1200" b="1" dirty="0">
                <a:latin typeface="Calibri" panose="020F0502020204030204" pitchFamily="34" charset="0"/>
                <a:ea typeface="Constantia" panose="02030602050306030303" pitchFamily="18" charset="0"/>
                <a:cs typeface="Times New Roman" panose="02020603050405020304" pitchFamily="18" charset="0"/>
              </a:rPr>
              <a:t> </a:t>
            </a:r>
            <a:r>
              <a:rPr lang="en-GB" sz="1200" b="1" dirty="0" err="1">
                <a:latin typeface="Calibri" panose="020F0502020204030204" pitchFamily="34" charset="0"/>
                <a:ea typeface="Constantia" panose="02030602050306030303" pitchFamily="18" charset="0"/>
                <a:cs typeface="Times New Roman" panose="02020603050405020304" pitchFamily="18" charset="0"/>
              </a:rPr>
              <a:t>programa</a:t>
            </a:r>
            <a:r>
              <a:rPr lang="en-GB" sz="1200" b="1" dirty="0">
                <a:latin typeface="Calibri" panose="020F0502020204030204" pitchFamily="34" charset="0"/>
                <a:ea typeface="Constantia" panose="02030602050306030303" pitchFamily="18" charset="0"/>
                <a:cs typeface="Times New Roman" panose="02020603050405020304" pitchFamily="18" charset="0"/>
              </a:rPr>
              <a:t>”</a:t>
            </a:r>
            <a:endParaRPr lang="bs-Latn-BA" sz="1200" b="1" dirty="0">
              <a:latin typeface="Calibri" panose="020F0502020204030204" pitchFamily="34" charset="0"/>
              <a:ea typeface="Constantia" panose="02030602050306030303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GB" sz="1200" dirty="0" err="1">
                <a:latin typeface="Calibri" panose="020F0502020204030204" pitchFamily="34" charset="0"/>
                <a:ea typeface="Constantia" panose="02030602050306030303" pitchFamily="18" charset="0"/>
                <a:cs typeface="Times New Roman" panose="02020603050405020304" pitchFamily="18" charset="0"/>
              </a:rPr>
              <a:t>Rektorat</a:t>
            </a:r>
            <a:r>
              <a:rPr lang="en-GB" sz="1200" dirty="0">
                <a:latin typeface="Calibri" panose="020F0502020204030204" pitchFamily="34" charset="0"/>
                <a:ea typeface="Constantia" panose="02030602050306030303" pitchFamily="18" charset="0"/>
                <a:cs typeface="Times New Roman" panose="02020603050405020304" pitchFamily="18" charset="0"/>
              </a:rPr>
              <a:t> UNSA, 01.06.2022.</a:t>
            </a:r>
            <a:endParaRPr lang="en-US" sz="1200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48F85B1-D3AD-40CB-AEA4-05141C4A1E40}"/>
              </a:ext>
            </a:extLst>
          </p:cNvPr>
          <p:cNvSpPr/>
          <p:nvPr/>
        </p:nvSpPr>
        <p:spPr>
          <a:xfrm>
            <a:off x="0" y="-6365"/>
            <a:ext cx="7595417" cy="36933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en-US" dirty="0" err="1"/>
              <a:t>Kriteriji</a:t>
            </a:r>
            <a:r>
              <a:rPr lang="en-US" dirty="0"/>
              <a:t> za </a:t>
            </a:r>
            <a:r>
              <a:rPr lang="en-US" dirty="0" err="1"/>
              <a:t>akreditaciju</a:t>
            </a:r>
            <a:r>
              <a:rPr lang="en-US" dirty="0"/>
              <a:t> </a:t>
            </a:r>
            <a:r>
              <a:rPr lang="en-US" dirty="0" err="1"/>
              <a:t>studijskih</a:t>
            </a:r>
            <a:r>
              <a:rPr lang="en-US" dirty="0"/>
              <a:t> </a:t>
            </a:r>
            <a:r>
              <a:rPr lang="en-US" dirty="0" err="1"/>
              <a:t>programa</a:t>
            </a:r>
            <a:r>
              <a:rPr lang="en-US" dirty="0"/>
              <a:t> </a:t>
            </a:r>
            <a:r>
              <a:rPr lang="en-US" dirty="0" err="1"/>
              <a:t>prvog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drugog</a:t>
            </a:r>
            <a:r>
              <a:rPr lang="en-US" dirty="0"/>
              <a:t> </a:t>
            </a:r>
            <a:r>
              <a:rPr lang="en-US" dirty="0" err="1"/>
              <a:t>ciklusa</a:t>
            </a:r>
            <a:endParaRPr lang="en-US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7829A78-79A5-4803-BC9F-B0C545F215C6}"/>
              </a:ext>
            </a:extLst>
          </p:cNvPr>
          <p:cNvSpPr txBox="1"/>
          <p:nvPr/>
        </p:nvSpPr>
        <p:spPr>
          <a:xfrm>
            <a:off x="0" y="6596740"/>
            <a:ext cx="12192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/>
              <a:t>* </a:t>
            </a:r>
            <a:r>
              <a:rPr lang="en-GB" sz="1100" dirty="0" err="1"/>
              <a:t>Tekst</a:t>
            </a:r>
            <a:r>
              <a:rPr lang="en-GB" sz="1100" dirty="0"/>
              <a:t> </a:t>
            </a:r>
            <a:r>
              <a:rPr lang="en-GB" sz="1100" dirty="0" err="1"/>
              <a:t>preuzet</a:t>
            </a:r>
            <a:r>
              <a:rPr lang="en-GB" sz="1100" dirty="0"/>
              <a:t> </a:t>
            </a:r>
            <a:r>
              <a:rPr lang="en-GB" sz="1100" dirty="0" err="1"/>
              <a:t>iz</a:t>
            </a:r>
            <a:r>
              <a:rPr lang="en-GB" sz="1100" dirty="0"/>
              <a:t> </a:t>
            </a:r>
            <a:r>
              <a:rPr lang="en-GB" sz="1100" dirty="0" err="1"/>
              <a:t>prezentacije</a:t>
            </a:r>
            <a:r>
              <a:rPr lang="en-GB" sz="1100" dirty="0"/>
              <a:t> HEA </a:t>
            </a:r>
            <a:r>
              <a:rPr lang="en-GB" sz="1100" dirty="0" err="1"/>
              <a:t>BiH</a:t>
            </a:r>
            <a:r>
              <a:rPr lang="en-GB" sz="1100" dirty="0"/>
              <a:t>, Banja Luka / Sarajevo, </a:t>
            </a:r>
            <a:r>
              <a:rPr lang="en-GB" sz="1100" dirty="0" err="1"/>
              <a:t>oktobar</a:t>
            </a:r>
            <a:r>
              <a:rPr lang="en-GB" sz="1100" dirty="0"/>
              <a:t> 2017.</a:t>
            </a:r>
            <a:endParaRPr lang="en-US" sz="1100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D02433A-0D85-456A-BAD0-D41E9D840006}"/>
              </a:ext>
            </a:extLst>
          </p:cNvPr>
          <p:cNvSpPr/>
          <p:nvPr/>
        </p:nvSpPr>
        <p:spPr>
          <a:xfrm>
            <a:off x="4098324" y="2017654"/>
            <a:ext cx="7336971" cy="297491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10000"/>
              </a:lnSpc>
              <a:spcBef>
                <a:spcPts val="300"/>
              </a:spcBef>
              <a:buClr>
                <a:srgbClr val="7D93A0"/>
              </a:buClr>
              <a:buSzPct val="80000"/>
              <a:buFont typeface="Arial" panose="020B0604020202020204" pitchFamily="34" charset="0"/>
              <a:buChar char="•"/>
            </a:pPr>
            <a:r>
              <a:rPr lang="en-GB" altLang="sr-Latn-RS" sz="16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*</a:t>
            </a:r>
            <a:r>
              <a:rPr lang="bs-Latn-BA" altLang="sr-Latn-RS" sz="16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Navesti naziv i web link procedura za kreiranje i </a:t>
            </a:r>
            <a:r>
              <a:rPr lang="en-US" altLang="sr-Latn-RS" sz="1600" dirty="0" err="1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usvajanje</a:t>
            </a:r>
            <a:r>
              <a:rPr lang="en-US" altLang="sr-Latn-RS" sz="16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bs-Latn-BA" altLang="sr-Latn-RS" sz="16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SP.</a:t>
            </a:r>
          </a:p>
          <a:p>
            <a:pPr marL="285750" indent="-285750" algn="just">
              <a:lnSpc>
                <a:spcPct val="110000"/>
              </a:lnSpc>
              <a:spcBef>
                <a:spcPts val="300"/>
              </a:spcBef>
              <a:buClr>
                <a:srgbClr val="7D93A0"/>
              </a:buClr>
              <a:buSzPct val="80000"/>
              <a:buFont typeface="Arial" panose="020B0604020202020204" pitchFamily="34" charset="0"/>
              <a:buChar char="•"/>
            </a:pPr>
            <a:r>
              <a:rPr lang="bs-Latn-BA" altLang="sr-Latn-RS" sz="16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Dati primjer djelotvorne primjene procedure npr. kreiranje i usvajanje SP od analize koja je prethodila potrebi za novim SP, </a:t>
            </a:r>
            <a:r>
              <a:rPr lang="bs-Latn-BA" altLang="sr-Latn-RS" sz="16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izvora podataka</a:t>
            </a:r>
            <a:r>
              <a:rPr lang="bs-Latn-BA" altLang="sr-Latn-RS" sz="16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, inicijativa predlagača, uloga zainteresiranih strana, koje i zašto te zainteresirane strane, ocjena njihovog doprinosa, kako je usvojen novi SP </a:t>
            </a:r>
          </a:p>
          <a:p>
            <a:pPr marL="742950" lvl="1" indent="-285750" algn="just">
              <a:lnSpc>
                <a:spcPct val="110000"/>
              </a:lnSpc>
              <a:spcBef>
                <a:spcPts val="300"/>
              </a:spcBef>
              <a:buClr>
                <a:srgbClr val="7D93A0"/>
              </a:buClr>
              <a:buSzPct val="80000"/>
              <a:buFont typeface="Arial" panose="020B0604020202020204" pitchFamily="34" charset="0"/>
              <a:buChar char="•"/>
            </a:pPr>
            <a:r>
              <a:rPr lang="bs-Latn-BA" altLang="sr-Latn-RS" sz="16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Izvor podataka ( veza sa 2.2. tržište rada, reformski procesi, naučna dostignuća.....)</a:t>
            </a:r>
          </a:p>
          <a:p>
            <a:pPr marL="742950" lvl="1" indent="-285750" algn="just">
              <a:lnSpc>
                <a:spcPct val="110000"/>
              </a:lnSpc>
              <a:spcBef>
                <a:spcPts val="300"/>
              </a:spcBef>
              <a:buClr>
                <a:srgbClr val="7D93A0"/>
              </a:buClr>
              <a:buSzPct val="80000"/>
              <a:buFont typeface="Arial" panose="020B0604020202020204" pitchFamily="34" charset="0"/>
              <a:buChar char="•"/>
            </a:pPr>
            <a:r>
              <a:rPr lang="bs-Latn-BA" altLang="sr-Latn-RS" sz="16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link o održanim konsultacijama sa zaint. stranama.</a:t>
            </a:r>
            <a:endParaRPr lang="hr-BA" altLang="sr-Latn-RS" sz="16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  <a:p>
            <a:pPr marL="285750" indent="-285750" algn="just">
              <a:lnSpc>
                <a:spcPct val="110000"/>
              </a:lnSpc>
              <a:spcBef>
                <a:spcPts val="300"/>
              </a:spcBef>
              <a:buClr>
                <a:srgbClr val="7D93A0"/>
              </a:buClr>
              <a:buSzPct val="80000"/>
              <a:buFont typeface="Arial" panose="020B0604020202020204" pitchFamily="34" charset="0"/>
              <a:buChar char="•"/>
            </a:pPr>
            <a:r>
              <a:rPr lang="bs-Latn-BA" altLang="sr-Latn-RS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ko i kada ga je usvojio Procedure i </a:t>
            </a:r>
            <a:r>
              <a:rPr lang="bs-Latn-BA" altLang="en-US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osvrt na prethodnu </a:t>
            </a:r>
            <a:r>
              <a:rPr lang="bs-Latn-BA" altLang="en-US" sz="16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verziju i reviziju do sadašnje ako ih je bilo.</a:t>
            </a:r>
          </a:p>
        </p:txBody>
      </p:sp>
    </p:spTree>
    <p:extLst>
      <p:ext uri="{BB962C8B-B14F-4D97-AF65-F5344CB8AC3E}">
        <p14:creationId xmlns:p14="http://schemas.microsoft.com/office/powerpoint/2010/main" val="1397732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53CC00-8012-487A-AF0F-68D98DF458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5294" y="1047637"/>
            <a:ext cx="2947482" cy="4601183"/>
          </a:xfrm>
        </p:spPr>
        <p:txBody>
          <a:bodyPr anchor="t"/>
          <a:lstStyle/>
          <a:p>
            <a:pPr algn="ctr"/>
            <a:r>
              <a:rPr lang="en-GB" dirty="0" err="1"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Kriterij</a:t>
            </a:r>
            <a:r>
              <a:rPr lang="bs-Latn-BA" dirty="0"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 </a:t>
            </a:r>
            <a:r>
              <a:rPr lang="en-GB" dirty="0"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2</a:t>
            </a:r>
            <a:r>
              <a:rPr lang="bs-Latn-BA" dirty="0"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:</a:t>
            </a:r>
            <a:br>
              <a:rPr lang="bs-Latn-BA" dirty="0">
                <a:solidFill>
                  <a:schemeClr val="accent3">
                    <a:lumMod val="20000"/>
                    <a:lumOff val="80000"/>
                  </a:schemeClr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</a:br>
            <a:br>
              <a:rPr lang="bs-Latn-BA" dirty="0"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</a:br>
            <a:br>
              <a:rPr lang="bs-Latn-BA" dirty="0"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</a:br>
            <a:r>
              <a:rPr lang="nn-NO" dirty="0"/>
              <a:t>Kreiranje i usvajanje studijskih programa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mbria" panose="02040503050406030204" pitchFamily="18" charset="0"/>
              <a:cs typeface="Calibri" panose="020F0502020204030204" pitchFamily="34" charset="0"/>
            </a:endParaRP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0ACCCBE1-70AC-4483-94C4-315DD012961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4372630"/>
              </p:ext>
            </p:extLst>
          </p:nvPr>
        </p:nvGraphicFramePr>
        <p:xfrm>
          <a:off x="3681946" y="625151"/>
          <a:ext cx="7753349" cy="1399244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7753349">
                  <a:extLst>
                    <a:ext uri="{9D8B030D-6E8A-4147-A177-3AD203B41FA5}">
                      <a16:colId xmlns:a16="http://schemas.microsoft.com/office/drawing/2014/main" val="2278068852"/>
                    </a:ext>
                  </a:extLst>
                </a:gridCol>
              </a:tblGrid>
              <a:tr h="1399244">
                <a:tc>
                  <a:txBody>
                    <a:bodyPr/>
                    <a:lstStyle/>
                    <a:p>
                      <a:pPr marL="395288" indent="-436563" algn="just">
                        <a:lnSpc>
                          <a:spcPct val="11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18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2.2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Studijski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programi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su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usklađeni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sa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naučnim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obrazovnim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standardima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dostignućima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određene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naučne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/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umjetničke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oblasti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,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zahtjevima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srodnih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naučnih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oblasti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u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cilju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sticanja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multidisciplinarnih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znanja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,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zahtjevima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tržišta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rada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međunarodnih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reformskih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procesa</a:t>
                      </a:r>
                      <a:endParaRPr lang="en-US" sz="1800" b="0" dirty="0">
                        <a:solidFill>
                          <a:srgbClr val="595959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53317362"/>
                  </a:ext>
                </a:extLst>
              </a:tr>
            </a:tbl>
          </a:graphicData>
        </a:graphic>
      </p:graphicFrame>
      <p:pic>
        <p:nvPicPr>
          <p:cNvPr id="7" name="Graphic 6" descr="Flower without stem">
            <a:extLst>
              <a:ext uri="{FF2B5EF4-FFF2-40B4-BE49-F238E27FC236}">
                <a16:creationId xmlns:a16="http://schemas.microsoft.com/office/drawing/2014/main" id="{F49A5301-D817-4AC0-BE65-9D14A272495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522277" y="-6365"/>
            <a:ext cx="667882" cy="667882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BDD011C5-44E9-4B41-A427-F6DEAA0F762F}"/>
              </a:ext>
            </a:extLst>
          </p:cNvPr>
          <p:cNvSpPr/>
          <p:nvPr/>
        </p:nvSpPr>
        <p:spPr>
          <a:xfrm rot="16200000">
            <a:off x="10168934" y="3193595"/>
            <a:ext cx="369876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200" b="1" dirty="0">
                <a:latin typeface="Calibri" panose="020F0502020204030204" pitchFamily="34" charset="0"/>
                <a:ea typeface="Constantia" panose="02030602050306030303" pitchFamily="18" charset="0"/>
                <a:cs typeface="Times New Roman" panose="02020603050405020304" pitchFamily="18" charset="0"/>
              </a:rPr>
              <a:t>“</a:t>
            </a:r>
            <a:r>
              <a:rPr lang="en-GB" sz="1200" b="1" dirty="0" err="1">
                <a:latin typeface="Calibri" panose="020F0502020204030204" pitchFamily="34" charset="0"/>
                <a:ea typeface="Constantia" panose="02030602050306030303" pitchFamily="18" charset="0"/>
                <a:cs typeface="Times New Roman" panose="02020603050405020304" pitchFamily="18" charset="0"/>
              </a:rPr>
              <a:t>Akreditacija</a:t>
            </a:r>
            <a:r>
              <a:rPr lang="en-GB" sz="1200" b="1" dirty="0">
                <a:latin typeface="Calibri" panose="020F0502020204030204" pitchFamily="34" charset="0"/>
                <a:ea typeface="Constantia" panose="02030602050306030303" pitchFamily="18" charset="0"/>
                <a:cs typeface="Times New Roman" panose="02020603050405020304" pitchFamily="18" charset="0"/>
              </a:rPr>
              <a:t> </a:t>
            </a:r>
            <a:r>
              <a:rPr lang="en-GB" sz="1200" b="1" dirty="0" err="1">
                <a:latin typeface="Calibri" panose="020F0502020204030204" pitchFamily="34" charset="0"/>
                <a:ea typeface="Constantia" panose="02030602050306030303" pitchFamily="18" charset="0"/>
                <a:cs typeface="Times New Roman" panose="02020603050405020304" pitchFamily="18" charset="0"/>
              </a:rPr>
              <a:t>studijskih</a:t>
            </a:r>
            <a:r>
              <a:rPr lang="en-GB" sz="1200" b="1" dirty="0">
                <a:latin typeface="Calibri" panose="020F0502020204030204" pitchFamily="34" charset="0"/>
                <a:ea typeface="Constantia" panose="02030602050306030303" pitchFamily="18" charset="0"/>
                <a:cs typeface="Times New Roman" panose="02020603050405020304" pitchFamily="18" charset="0"/>
              </a:rPr>
              <a:t> </a:t>
            </a:r>
            <a:r>
              <a:rPr lang="en-GB" sz="1200" b="1" dirty="0" err="1">
                <a:latin typeface="Calibri" panose="020F0502020204030204" pitchFamily="34" charset="0"/>
                <a:ea typeface="Constantia" panose="02030602050306030303" pitchFamily="18" charset="0"/>
                <a:cs typeface="Times New Roman" panose="02020603050405020304" pitchFamily="18" charset="0"/>
              </a:rPr>
              <a:t>programa</a:t>
            </a:r>
            <a:r>
              <a:rPr lang="en-GB" sz="1200" b="1" dirty="0">
                <a:latin typeface="Calibri" panose="020F0502020204030204" pitchFamily="34" charset="0"/>
                <a:ea typeface="Constantia" panose="02030602050306030303" pitchFamily="18" charset="0"/>
                <a:cs typeface="Times New Roman" panose="02020603050405020304" pitchFamily="18" charset="0"/>
              </a:rPr>
              <a:t>”</a:t>
            </a:r>
            <a:endParaRPr lang="bs-Latn-BA" sz="1200" b="1" dirty="0">
              <a:latin typeface="Calibri" panose="020F0502020204030204" pitchFamily="34" charset="0"/>
              <a:ea typeface="Constantia" panose="02030602050306030303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GB" sz="1200" dirty="0" err="1">
                <a:latin typeface="Calibri" panose="020F0502020204030204" pitchFamily="34" charset="0"/>
                <a:ea typeface="Constantia" panose="02030602050306030303" pitchFamily="18" charset="0"/>
                <a:cs typeface="Times New Roman" panose="02020603050405020304" pitchFamily="18" charset="0"/>
              </a:rPr>
              <a:t>Rektorat</a:t>
            </a:r>
            <a:r>
              <a:rPr lang="en-GB" sz="1200" dirty="0">
                <a:latin typeface="Calibri" panose="020F0502020204030204" pitchFamily="34" charset="0"/>
                <a:ea typeface="Constantia" panose="02030602050306030303" pitchFamily="18" charset="0"/>
                <a:cs typeface="Times New Roman" panose="02020603050405020304" pitchFamily="18" charset="0"/>
              </a:rPr>
              <a:t> UNSA, 01.06.2022.</a:t>
            </a:r>
            <a:endParaRPr lang="en-US" sz="1200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48F85B1-D3AD-40CB-AEA4-05141C4A1E40}"/>
              </a:ext>
            </a:extLst>
          </p:cNvPr>
          <p:cNvSpPr/>
          <p:nvPr/>
        </p:nvSpPr>
        <p:spPr>
          <a:xfrm>
            <a:off x="0" y="-6365"/>
            <a:ext cx="7595417" cy="36933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en-US" dirty="0" err="1"/>
              <a:t>Kriteriji</a:t>
            </a:r>
            <a:r>
              <a:rPr lang="en-US" dirty="0"/>
              <a:t> za </a:t>
            </a:r>
            <a:r>
              <a:rPr lang="en-US" dirty="0" err="1"/>
              <a:t>akreditaciju</a:t>
            </a:r>
            <a:r>
              <a:rPr lang="en-US" dirty="0"/>
              <a:t> </a:t>
            </a:r>
            <a:r>
              <a:rPr lang="en-US" dirty="0" err="1"/>
              <a:t>studijskih</a:t>
            </a:r>
            <a:r>
              <a:rPr lang="en-US" dirty="0"/>
              <a:t> </a:t>
            </a:r>
            <a:r>
              <a:rPr lang="en-US" dirty="0" err="1"/>
              <a:t>programa</a:t>
            </a:r>
            <a:r>
              <a:rPr lang="en-US" dirty="0"/>
              <a:t> </a:t>
            </a:r>
            <a:r>
              <a:rPr lang="en-US" dirty="0" err="1"/>
              <a:t>prvog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drugog</a:t>
            </a:r>
            <a:r>
              <a:rPr lang="en-US" dirty="0"/>
              <a:t> </a:t>
            </a:r>
            <a:r>
              <a:rPr lang="en-US" dirty="0" err="1"/>
              <a:t>ciklusa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5092454-D803-419C-B4EA-542155875394}"/>
              </a:ext>
            </a:extLst>
          </p:cNvPr>
          <p:cNvSpPr txBox="1"/>
          <p:nvPr/>
        </p:nvSpPr>
        <p:spPr>
          <a:xfrm>
            <a:off x="0" y="6410131"/>
            <a:ext cx="389086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/>
              <a:t>* </a:t>
            </a:r>
            <a:r>
              <a:rPr lang="en-GB" sz="1100" dirty="0" err="1"/>
              <a:t>Tekst</a:t>
            </a:r>
            <a:r>
              <a:rPr lang="en-GB" sz="1100" dirty="0"/>
              <a:t> </a:t>
            </a:r>
            <a:r>
              <a:rPr lang="en-GB" sz="1100" dirty="0" err="1"/>
              <a:t>preuzet</a:t>
            </a:r>
            <a:r>
              <a:rPr lang="en-GB" sz="1100" dirty="0"/>
              <a:t> </a:t>
            </a:r>
            <a:r>
              <a:rPr lang="en-GB" sz="1100" dirty="0" err="1"/>
              <a:t>iz</a:t>
            </a:r>
            <a:r>
              <a:rPr lang="en-GB" sz="1100" dirty="0"/>
              <a:t> </a:t>
            </a:r>
            <a:r>
              <a:rPr lang="en-GB" sz="1100" dirty="0" err="1"/>
              <a:t>prezentacije</a:t>
            </a:r>
            <a:r>
              <a:rPr lang="en-GB" sz="1100" dirty="0"/>
              <a:t> HEA </a:t>
            </a:r>
            <a:r>
              <a:rPr lang="en-GB" sz="1100" dirty="0" err="1"/>
              <a:t>BiH</a:t>
            </a:r>
            <a:r>
              <a:rPr lang="en-GB" sz="1100" dirty="0"/>
              <a:t>, Banja Luka / Sarajevo, </a:t>
            </a:r>
            <a:r>
              <a:rPr lang="en-GB" sz="1100" dirty="0" err="1"/>
              <a:t>oktobar</a:t>
            </a:r>
            <a:r>
              <a:rPr lang="en-GB" sz="1100" dirty="0"/>
              <a:t> 2017.</a:t>
            </a:r>
            <a:endParaRPr lang="en-US" sz="1100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4ECF42E-C494-4598-8579-86FFDBD4A838}"/>
              </a:ext>
            </a:extLst>
          </p:cNvPr>
          <p:cNvSpPr/>
          <p:nvPr/>
        </p:nvSpPr>
        <p:spPr>
          <a:xfrm>
            <a:off x="4030824" y="2080273"/>
            <a:ext cx="7404471" cy="123905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10000"/>
              </a:lnSpc>
              <a:spcBef>
                <a:spcPts val="300"/>
              </a:spcBef>
              <a:buClr>
                <a:srgbClr val="7D93A0"/>
              </a:buClr>
              <a:buSzPct val="80000"/>
              <a:buFont typeface="Arial" panose="020B0604020202020204" pitchFamily="34" charset="0"/>
              <a:buChar char="•"/>
            </a:pPr>
            <a:r>
              <a:rPr lang="en-GB" altLang="sr-Latn-RS" sz="16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*</a:t>
            </a:r>
            <a:r>
              <a:rPr lang="bs-Latn-BA" altLang="sr-Latn-RS" sz="16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Navesti link do svih SP koji se realiziraju na VŠU</a:t>
            </a:r>
          </a:p>
          <a:p>
            <a:pPr marL="285750" indent="-285750" algn="just">
              <a:lnSpc>
                <a:spcPct val="110000"/>
              </a:lnSpc>
              <a:spcBef>
                <a:spcPts val="300"/>
              </a:spcBef>
              <a:buClr>
                <a:srgbClr val="7D93A0"/>
              </a:buClr>
              <a:buSzPct val="80000"/>
              <a:buFont typeface="Arial" panose="020B0604020202020204" pitchFamily="34" charset="0"/>
              <a:buChar char="•"/>
            </a:pPr>
            <a:r>
              <a:rPr lang="bs-Latn-BA" altLang="sr-Latn-RS" sz="16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Navesti sa kojim naučnim i obrazovnim standardima su usklađeni SP</a:t>
            </a:r>
          </a:p>
          <a:p>
            <a:pPr marL="285750" indent="-285750" algn="just">
              <a:lnSpc>
                <a:spcPct val="110000"/>
              </a:lnSpc>
              <a:spcBef>
                <a:spcPts val="300"/>
              </a:spcBef>
              <a:buClr>
                <a:srgbClr val="7D93A0"/>
              </a:buClr>
              <a:buSzPct val="80000"/>
              <a:buFont typeface="Arial" panose="020B0604020202020204" pitchFamily="34" charset="0"/>
              <a:buChar char="•"/>
            </a:pPr>
            <a:r>
              <a:rPr lang="bs-Latn-BA" altLang="sr-Latn-RS" sz="16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primjer kako su aktualna dostignuća naučne oblasti, zahtjevi tržišta rada i međunarodnih reformskih procesa inkoroporirana u SP</a:t>
            </a:r>
          </a:p>
        </p:txBody>
      </p:sp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7A9C81C8-0AB5-4A79-9CDA-1464EBC7B1E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6391376"/>
              </p:ext>
            </p:extLst>
          </p:nvPr>
        </p:nvGraphicFramePr>
        <p:xfrm>
          <a:off x="3718742" y="3373014"/>
          <a:ext cx="7753349" cy="1782022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7753349">
                  <a:extLst>
                    <a:ext uri="{9D8B030D-6E8A-4147-A177-3AD203B41FA5}">
                      <a16:colId xmlns:a16="http://schemas.microsoft.com/office/drawing/2014/main" val="2278068852"/>
                    </a:ext>
                  </a:extLst>
                </a:gridCol>
              </a:tblGrid>
              <a:tr h="1782022">
                <a:tc>
                  <a:txBody>
                    <a:bodyPr/>
                    <a:lstStyle/>
                    <a:p>
                      <a:pPr marL="354013" indent="-354013" algn="just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8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2.3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Ciljevi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studijskog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programa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ishodi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učenja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su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jasno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definirani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podudarni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sa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sadržajem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studijskih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programa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nivoom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ciklusa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studija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u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skladu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su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sa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strategijom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ustanove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.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Ciljevi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studijskog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programa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ishodi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učenja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su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uporedivi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sa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istim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/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ili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sličnim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programima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na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visokoškolskim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ustanovama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u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BiH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inostranstvu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.</a:t>
                      </a:r>
                      <a:endParaRPr lang="en-US" sz="1800" b="0" dirty="0">
                        <a:solidFill>
                          <a:srgbClr val="595959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6415868"/>
                  </a:ext>
                </a:extLst>
              </a:tr>
            </a:tbl>
          </a:graphicData>
        </a:graphic>
      </p:graphicFrame>
      <p:sp>
        <p:nvSpPr>
          <p:cNvPr id="4" name="Rectangle 3">
            <a:extLst>
              <a:ext uri="{FF2B5EF4-FFF2-40B4-BE49-F238E27FC236}">
                <a16:creationId xmlns:a16="http://schemas.microsoft.com/office/drawing/2014/main" id="{B330C2AD-4D95-46B6-B613-6BA60BF9B10F}"/>
              </a:ext>
            </a:extLst>
          </p:cNvPr>
          <p:cNvSpPr/>
          <p:nvPr/>
        </p:nvSpPr>
        <p:spPr>
          <a:xfrm>
            <a:off x="4030824" y="5211022"/>
            <a:ext cx="7441267" cy="154837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10000"/>
              </a:lnSpc>
              <a:spcBef>
                <a:spcPts val="300"/>
              </a:spcBef>
              <a:buClr>
                <a:srgbClr val="7D93A0"/>
              </a:buClr>
              <a:buSzPct val="80000"/>
              <a:buFont typeface="Arial" panose="020B0604020202020204" pitchFamily="34" charset="0"/>
              <a:buChar char="•"/>
            </a:pPr>
            <a:r>
              <a:rPr lang="en-GB" altLang="sr-Latn-RS" sz="16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*</a:t>
            </a:r>
            <a:r>
              <a:rPr lang="bs-Latn-BA" altLang="sr-Latn-RS" sz="16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Za prijavljeni SP dati linkove do uporedivih SP na VŠU u BiH i EU </a:t>
            </a:r>
          </a:p>
          <a:p>
            <a:pPr marL="285750" indent="-285750" algn="just">
              <a:lnSpc>
                <a:spcPct val="110000"/>
              </a:lnSpc>
              <a:spcBef>
                <a:spcPts val="300"/>
              </a:spcBef>
              <a:buClr>
                <a:srgbClr val="7D93A0"/>
              </a:buClr>
              <a:buSzPct val="80000"/>
              <a:buFont typeface="Arial" panose="020B0604020202020204" pitchFamily="34" charset="0"/>
              <a:buChar char="•"/>
            </a:pPr>
            <a:r>
              <a:rPr lang="bs-Latn-BA" altLang="sr-Latn-RS" sz="16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ukratko objasniti uporedivost</a:t>
            </a:r>
          </a:p>
          <a:p>
            <a:pPr marL="285750" indent="-285750" algn="just">
              <a:lnSpc>
                <a:spcPct val="110000"/>
              </a:lnSpc>
              <a:spcBef>
                <a:spcPts val="300"/>
              </a:spcBef>
              <a:buClr>
                <a:srgbClr val="7D93A0"/>
              </a:buClr>
              <a:buSzPct val="80000"/>
              <a:buFont typeface="Arial" panose="020B0604020202020204" pitchFamily="34" charset="0"/>
              <a:buChar char="•"/>
            </a:pPr>
            <a:r>
              <a:rPr lang="bs-Latn-BA" altLang="sr-Latn-RS" sz="16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Eventualna saradnja sa uporedivim BH ili EU SP, joint master degree program i sl.</a:t>
            </a:r>
          </a:p>
          <a:p>
            <a:pPr marL="285750" indent="-285750" algn="just">
              <a:lnSpc>
                <a:spcPct val="110000"/>
              </a:lnSpc>
              <a:spcBef>
                <a:spcPts val="300"/>
              </a:spcBef>
              <a:buClr>
                <a:srgbClr val="7D93A0"/>
              </a:buClr>
              <a:buSzPct val="80000"/>
              <a:buFont typeface="Arial" panose="020B0604020202020204" pitchFamily="34" charset="0"/>
              <a:buChar char="•"/>
            </a:pPr>
            <a:r>
              <a:rPr lang="bs-Latn-BA" altLang="sr-Latn-RS" sz="16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Razmjena osoblja i studenata, zajedničke konferencije, skupovi, projekti sa uporedivim</a:t>
            </a:r>
          </a:p>
        </p:txBody>
      </p:sp>
    </p:spTree>
    <p:extLst>
      <p:ext uri="{BB962C8B-B14F-4D97-AF65-F5344CB8AC3E}">
        <p14:creationId xmlns:p14="http://schemas.microsoft.com/office/powerpoint/2010/main" val="27618840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53CC00-8012-487A-AF0F-68D98DF458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5294" y="1047637"/>
            <a:ext cx="2947482" cy="4601183"/>
          </a:xfrm>
        </p:spPr>
        <p:txBody>
          <a:bodyPr anchor="t"/>
          <a:lstStyle/>
          <a:p>
            <a:pPr algn="ctr"/>
            <a:r>
              <a:rPr lang="en-GB" dirty="0" err="1"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Kriterij</a:t>
            </a:r>
            <a:r>
              <a:rPr lang="bs-Latn-BA" dirty="0"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 </a:t>
            </a:r>
            <a:r>
              <a:rPr lang="en-GB" dirty="0"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2</a:t>
            </a:r>
            <a:r>
              <a:rPr lang="bs-Latn-BA" dirty="0"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:</a:t>
            </a:r>
            <a:br>
              <a:rPr lang="bs-Latn-BA" dirty="0">
                <a:solidFill>
                  <a:schemeClr val="accent3">
                    <a:lumMod val="20000"/>
                    <a:lumOff val="80000"/>
                  </a:schemeClr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</a:br>
            <a:br>
              <a:rPr lang="bs-Latn-BA" dirty="0"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</a:br>
            <a:br>
              <a:rPr lang="bs-Latn-BA" dirty="0"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</a:br>
            <a:r>
              <a:rPr lang="nn-NO" dirty="0"/>
              <a:t>Kreiranje i usvajanje studijskih programa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mbria" panose="02040503050406030204" pitchFamily="18" charset="0"/>
              <a:cs typeface="Calibri" panose="020F0502020204030204" pitchFamily="34" charset="0"/>
            </a:endParaRPr>
          </a:p>
        </p:txBody>
      </p:sp>
      <p:pic>
        <p:nvPicPr>
          <p:cNvPr id="7" name="Graphic 6" descr="Flower without stem">
            <a:extLst>
              <a:ext uri="{FF2B5EF4-FFF2-40B4-BE49-F238E27FC236}">
                <a16:creationId xmlns:a16="http://schemas.microsoft.com/office/drawing/2014/main" id="{F49A5301-D817-4AC0-BE65-9D14A272495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522277" y="-6365"/>
            <a:ext cx="667882" cy="667882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BDD011C5-44E9-4B41-A427-F6DEAA0F762F}"/>
              </a:ext>
            </a:extLst>
          </p:cNvPr>
          <p:cNvSpPr/>
          <p:nvPr/>
        </p:nvSpPr>
        <p:spPr>
          <a:xfrm rot="16200000">
            <a:off x="10168934" y="3193595"/>
            <a:ext cx="369876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200" b="1" dirty="0">
                <a:latin typeface="Calibri" panose="020F0502020204030204" pitchFamily="34" charset="0"/>
                <a:ea typeface="Constantia" panose="02030602050306030303" pitchFamily="18" charset="0"/>
                <a:cs typeface="Times New Roman" panose="02020603050405020304" pitchFamily="18" charset="0"/>
              </a:rPr>
              <a:t>“</a:t>
            </a:r>
            <a:r>
              <a:rPr lang="en-GB" sz="1200" b="1" dirty="0" err="1">
                <a:latin typeface="Calibri" panose="020F0502020204030204" pitchFamily="34" charset="0"/>
                <a:ea typeface="Constantia" panose="02030602050306030303" pitchFamily="18" charset="0"/>
                <a:cs typeface="Times New Roman" panose="02020603050405020304" pitchFamily="18" charset="0"/>
              </a:rPr>
              <a:t>Akreditacija</a:t>
            </a:r>
            <a:r>
              <a:rPr lang="en-GB" sz="1200" b="1" dirty="0">
                <a:latin typeface="Calibri" panose="020F0502020204030204" pitchFamily="34" charset="0"/>
                <a:ea typeface="Constantia" panose="02030602050306030303" pitchFamily="18" charset="0"/>
                <a:cs typeface="Times New Roman" panose="02020603050405020304" pitchFamily="18" charset="0"/>
              </a:rPr>
              <a:t> </a:t>
            </a:r>
            <a:r>
              <a:rPr lang="en-GB" sz="1200" b="1" dirty="0" err="1">
                <a:latin typeface="Calibri" panose="020F0502020204030204" pitchFamily="34" charset="0"/>
                <a:ea typeface="Constantia" panose="02030602050306030303" pitchFamily="18" charset="0"/>
                <a:cs typeface="Times New Roman" panose="02020603050405020304" pitchFamily="18" charset="0"/>
              </a:rPr>
              <a:t>studijskih</a:t>
            </a:r>
            <a:r>
              <a:rPr lang="en-GB" sz="1200" b="1" dirty="0">
                <a:latin typeface="Calibri" panose="020F0502020204030204" pitchFamily="34" charset="0"/>
                <a:ea typeface="Constantia" panose="02030602050306030303" pitchFamily="18" charset="0"/>
                <a:cs typeface="Times New Roman" panose="02020603050405020304" pitchFamily="18" charset="0"/>
              </a:rPr>
              <a:t> </a:t>
            </a:r>
            <a:r>
              <a:rPr lang="en-GB" sz="1200" b="1" dirty="0" err="1">
                <a:latin typeface="Calibri" panose="020F0502020204030204" pitchFamily="34" charset="0"/>
                <a:ea typeface="Constantia" panose="02030602050306030303" pitchFamily="18" charset="0"/>
                <a:cs typeface="Times New Roman" panose="02020603050405020304" pitchFamily="18" charset="0"/>
              </a:rPr>
              <a:t>programa</a:t>
            </a:r>
            <a:r>
              <a:rPr lang="en-GB" sz="1200" b="1" dirty="0">
                <a:latin typeface="Calibri" panose="020F0502020204030204" pitchFamily="34" charset="0"/>
                <a:ea typeface="Constantia" panose="02030602050306030303" pitchFamily="18" charset="0"/>
                <a:cs typeface="Times New Roman" panose="02020603050405020304" pitchFamily="18" charset="0"/>
              </a:rPr>
              <a:t>”</a:t>
            </a:r>
            <a:endParaRPr lang="bs-Latn-BA" sz="1200" b="1" dirty="0">
              <a:latin typeface="Calibri" panose="020F0502020204030204" pitchFamily="34" charset="0"/>
              <a:ea typeface="Constantia" panose="02030602050306030303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GB" sz="1200" dirty="0" err="1">
                <a:latin typeface="Calibri" panose="020F0502020204030204" pitchFamily="34" charset="0"/>
                <a:ea typeface="Constantia" panose="02030602050306030303" pitchFamily="18" charset="0"/>
                <a:cs typeface="Times New Roman" panose="02020603050405020304" pitchFamily="18" charset="0"/>
              </a:rPr>
              <a:t>Rektorat</a:t>
            </a:r>
            <a:r>
              <a:rPr lang="en-GB" sz="1200" dirty="0">
                <a:latin typeface="Calibri" panose="020F0502020204030204" pitchFamily="34" charset="0"/>
                <a:ea typeface="Constantia" panose="02030602050306030303" pitchFamily="18" charset="0"/>
                <a:cs typeface="Times New Roman" panose="02020603050405020304" pitchFamily="18" charset="0"/>
              </a:rPr>
              <a:t> UNSA, 01.06.2022.</a:t>
            </a:r>
            <a:endParaRPr lang="en-US" sz="1200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48F85B1-D3AD-40CB-AEA4-05141C4A1E40}"/>
              </a:ext>
            </a:extLst>
          </p:cNvPr>
          <p:cNvSpPr/>
          <p:nvPr/>
        </p:nvSpPr>
        <p:spPr>
          <a:xfrm>
            <a:off x="0" y="-6365"/>
            <a:ext cx="7595417" cy="36933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en-US" dirty="0" err="1"/>
              <a:t>Kriteriji</a:t>
            </a:r>
            <a:r>
              <a:rPr lang="en-US" dirty="0"/>
              <a:t> za </a:t>
            </a:r>
            <a:r>
              <a:rPr lang="en-US" dirty="0" err="1"/>
              <a:t>akreditaciju</a:t>
            </a:r>
            <a:r>
              <a:rPr lang="en-US" dirty="0"/>
              <a:t> </a:t>
            </a:r>
            <a:r>
              <a:rPr lang="en-US" dirty="0" err="1"/>
              <a:t>studijskih</a:t>
            </a:r>
            <a:r>
              <a:rPr lang="en-US" dirty="0"/>
              <a:t> </a:t>
            </a:r>
            <a:r>
              <a:rPr lang="en-US" dirty="0" err="1"/>
              <a:t>programa</a:t>
            </a:r>
            <a:r>
              <a:rPr lang="en-US" dirty="0"/>
              <a:t> </a:t>
            </a:r>
            <a:r>
              <a:rPr lang="en-US" dirty="0" err="1"/>
              <a:t>prvog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drugog</a:t>
            </a:r>
            <a:r>
              <a:rPr lang="en-US" dirty="0"/>
              <a:t> </a:t>
            </a:r>
            <a:r>
              <a:rPr lang="en-US" dirty="0" err="1"/>
              <a:t>ciklusa</a:t>
            </a:r>
            <a:endParaRPr lang="en-US" dirty="0"/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C74CDE70-8DCA-4191-8FCB-76E5F067B57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8881766"/>
              </p:ext>
            </p:extLst>
          </p:nvPr>
        </p:nvGraphicFramePr>
        <p:xfrm>
          <a:off x="3593456" y="661516"/>
          <a:ext cx="7753349" cy="1195717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7753349">
                  <a:extLst>
                    <a:ext uri="{9D8B030D-6E8A-4147-A177-3AD203B41FA5}">
                      <a16:colId xmlns:a16="http://schemas.microsoft.com/office/drawing/2014/main" val="2278068852"/>
                    </a:ext>
                  </a:extLst>
                </a:gridCol>
              </a:tblGrid>
              <a:tr h="1195717">
                <a:tc>
                  <a:txBody>
                    <a:bodyPr/>
                    <a:lstStyle/>
                    <a:p>
                      <a:pPr marL="452438" indent="-452438" algn="just">
                        <a:lnSpc>
                          <a:spcPct val="11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8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2.4  </a:t>
                      </a:r>
                      <a:r>
                        <a:rPr lang="en-US" sz="1800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Ishodi</a:t>
                      </a:r>
                      <a:r>
                        <a:rPr lang="en-US" sz="18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800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učenja</a:t>
                      </a:r>
                      <a:r>
                        <a:rPr lang="en-US" sz="18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800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su</a:t>
                      </a:r>
                      <a:r>
                        <a:rPr lang="en-US" sz="18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800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utvrđeni</a:t>
                      </a:r>
                      <a:r>
                        <a:rPr lang="en-US" sz="18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800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</a:t>
                      </a:r>
                      <a:r>
                        <a:rPr lang="en-US" sz="18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800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navedeni</a:t>
                      </a:r>
                      <a:r>
                        <a:rPr lang="en-US" sz="18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800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na</a:t>
                      </a:r>
                      <a:r>
                        <a:rPr lang="en-US" sz="18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800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svakom</a:t>
                      </a:r>
                      <a:r>
                        <a:rPr lang="en-US" sz="18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800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nivou</a:t>
                      </a:r>
                      <a:r>
                        <a:rPr lang="en-US" sz="18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800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studijskog</a:t>
                      </a:r>
                      <a:r>
                        <a:rPr lang="en-US" sz="18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800" b="0" dirty="0" err="1">
                          <a:solidFill>
                            <a:srgbClr val="0070C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programa</a:t>
                      </a:r>
                      <a:r>
                        <a:rPr lang="en-US" sz="18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, </a:t>
                      </a:r>
                      <a:r>
                        <a:rPr lang="en-US" sz="1800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te</a:t>
                      </a:r>
                      <a:r>
                        <a:rPr lang="en-US" sz="18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800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su</a:t>
                      </a:r>
                      <a:r>
                        <a:rPr lang="en-US" sz="18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800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povezani</a:t>
                      </a:r>
                      <a:r>
                        <a:rPr lang="en-US" sz="18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800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sa</a:t>
                      </a:r>
                      <a:r>
                        <a:rPr lang="en-US" sz="18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800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standardima</a:t>
                      </a:r>
                      <a:r>
                        <a:rPr lang="en-US" sz="18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800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kvalifikacija</a:t>
                      </a:r>
                      <a:r>
                        <a:rPr lang="en-US" sz="18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, </a:t>
                      </a:r>
                      <a:r>
                        <a:rPr lang="en-US" sz="1800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Kvalifikacijskim</a:t>
                      </a:r>
                      <a:r>
                        <a:rPr lang="en-US" sz="18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800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okvirom</a:t>
                      </a:r>
                      <a:r>
                        <a:rPr lang="en-US" sz="18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u </a:t>
                      </a:r>
                      <a:r>
                        <a:rPr lang="en-US" sz="1800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BiH</a:t>
                      </a:r>
                      <a:r>
                        <a:rPr lang="en-US" sz="18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800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</a:t>
                      </a:r>
                      <a:r>
                        <a:rPr lang="en-US" sz="18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800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Okvirom</a:t>
                      </a:r>
                      <a:r>
                        <a:rPr lang="en-US" sz="18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800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kvalifikacija</a:t>
                      </a:r>
                      <a:r>
                        <a:rPr lang="en-US" sz="18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800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Evropskog</a:t>
                      </a:r>
                      <a:r>
                        <a:rPr lang="en-US" sz="18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800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prostora</a:t>
                      </a:r>
                      <a:r>
                        <a:rPr lang="en-US" sz="18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800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visokog</a:t>
                      </a:r>
                      <a:r>
                        <a:rPr lang="en-US" sz="18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800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obrazovanja</a:t>
                      </a:r>
                      <a:r>
                        <a:rPr lang="en-US" sz="18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(FQ-EHEA).</a:t>
                      </a:r>
                      <a:endParaRPr lang="en-US" sz="1800" b="0" dirty="0">
                        <a:solidFill>
                          <a:srgbClr val="595959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2695817"/>
                  </a:ext>
                </a:extLst>
              </a:tr>
            </a:tbl>
          </a:graphicData>
        </a:graphic>
      </p:graphicFrame>
      <p:sp>
        <p:nvSpPr>
          <p:cNvPr id="12" name="Rectangle 11">
            <a:extLst>
              <a:ext uri="{FF2B5EF4-FFF2-40B4-BE49-F238E27FC236}">
                <a16:creationId xmlns:a16="http://schemas.microsoft.com/office/drawing/2014/main" id="{0D94E22B-B1CF-4B6A-A6C2-A40C0A77B997}"/>
              </a:ext>
            </a:extLst>
          </p:cNvPr>
          <p:cNvSpPr/>
          <p:nvPr/>
        </p:nvSpPr>
        <p:spPr>
          <a:xfrm>
            <a:off x="4526127" y="2157701"/>
            <a:ext cx="6820678" cy="147142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10000"/>
              </a:lnSpc>
              <a:spcBef>
                <a:spcPts val="300"/>
              </a:spcBef>
              <a:buClr>
                <a:srgbClr val="7D93A0"/>
              </a:buClr>
              <a:buSzPct val="80000"/>
              <a:buFont typeface="Arial" panose="020B0604020202020204" pitchFamily="34" charset="0"/>
              <a:buChar char="•"/>
            </a:pPr>
            <a:r>
              <a:rPr lang="bs-Latn-BA" altLang="sr-Latn-RS" sz="16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Navesti na primjeru prijavljenog SP povezanost sa standardima kvalifikacija, Kvalifikacijskim okvirom u BiH i Okvirom kvalifikacija Evropskog prostora visokog obrazovanja (FQ-EHEA).</a:t>
            </a:r>
          </a:p>
          <a:p>
            <a:pPr marL="285750" indent="-285750" algn="just">
              <a:lnSpc>
                <a:spcPct val="110000"/>
              </a:lnSpc>
              <a:spcBef>
                <a:spcPts val="300"/>
              </a:spcBef>
              <a:buClr>
                <a:srgbClr val="7D93A0"/>
              </a:buClr>
              <a:buSzPct val="80000"/>
              <a:buFont typeface="Arial" panose="020B0604020202020204" pitchFamily="34" charset="0"/>
              <a:buChar char="•"/>
            </a:pPr>
            <a:r>
              <a:rPr lang="bs-Latn-BA" altLang="sr-Latn-RS" sz="16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Opisati da li ishodi učenja jasno opisuju znanja i vještine koje će studenti imati po završetku studija</a:t>
            </a:r>
            <a:r>
              <a:rPr lang="en-GB" altLang="sr-Latn-RS" sz="16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*</a:t>
            </a:r>
            <a:endParaRPr lang="bs-Latn-BA" altLang="sr-Latn-RS" sz="16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D1177CB-4709-4D11-B62F-7A892ED3F08A}"/>
              </a:ext>
            </a:extLst>
          </p:cNvPr>
          <p:cNvSpPr txBox="1"/>
          <p:nvPr/>
        </p:nvSpPr>
        <p:spPr>
          <a:xfrm>
            <a:off x="0" y="6596740"/>
            <a:ext cx="12192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/>
              <a:t>* </a:t>
            </a:r>
            <a:r>
              <a:rPr lang="en-GB" sz="1100" dirty="0" err="1"/>
              <a:t>Tekst</a:t>
            </a:r>
            <a:r>
              <a:rPr lang="en-GB" sz="1100" dirty="0"/>
              <a:t> </a:t>
            </a:r>
            <a:r>
              <a:rPr lang="en-GB" sz="1100" dirty="0" err="1"/>
              <a:t>preuzet</a:t>
            </a:r>
            <a:r>
              <a:rPr lang="en-GB" sz="1100" dirty="0"/>
              <a:t> </a:t>
            </a:r>
            <a:r>
              <a:rPr lang="en-GB" sz="1100" dirty="0" err="1"/>
              <a:t>iz</a:t>
            </a:r>
            <a:r>
              <a:rPr lang="en-GB" sz="1100" dirty="0"/>
              <a:t> </a:t>
            </a:r>
            <a:r>
              <a:rPr lang="en-GB" sz="1100" dirty="0" err="1"/>
              <a:t>prezentacije</a:t>
            </a:r>
            <a:r>
              <a:rPr lang="en-GB" sz="1100" dirty="0"/>
              <a:t> HEA </a:t>
            </a:r>
            <a:r>
              <a:rPr lang="en-GB" sz="1100" dirty="0" err="1"/>
              <a:t>BiH</a:t>
            </a:r>
            <a:r>
              <a:rPr lang="en-GB" sz="1100" dirty="0"/>
              <a:t>, Banja Luka / Sarajevo, </a:t>
            </a:r>
            <a:r>
              <a:rPr lang="en-GB" sz="1100" dirty="0" err="1"/>
              <a:t>oktobar</a:t>
            </a:r>
            <a:r>
              <a:rPr lang="en-GB" sz="1100" dirty="0"/>
              <a:t> 2017.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33594736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53CC00-8012-487A-AF0F-68D98DF458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5294" y="1047637"/>
            <a:ext cx="2947482" cy="4601183"/>
          </a:xfrm>
        </p:spPr>
        <p:txBody>
          <a:bodyPr anchor="t"/>
          <a:lstStyle/>
          <a:p>
            <a:pPr algn="ctr"/>
            <a:r>
              <a:rPr lang="en-GB" dirty="0" err="1"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Kriterij</a:t>
            </a:r>
            <a:r>
              <a:rPr lang="bs-Latn-BA" dirty="0"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 </a:t>
            </a:r>
            <a:r>
              <a:rPr lang="en-GB" dirty="0"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2</a:t>
            </a:r>
            <a:r>
              <a:rPr lang="bs-Latn-BA" dirty="0"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:</a:t>
            </a:r>
            <a:br>
              <a:rPr lang="bs-Latn-BA" dirty="0">
                <a:solidFill>
                  <a:schemeClr val="accent3">
                    <a:lumMod val="20000"/>
                    <a:lumOff val="80000"/>
                  </a:schemeClr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</a:br>
            <a:br>
              <a:rPr lang="bs-Latn-BA" dirty="0"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</a:br>
            <a:br>
              <a:rPr lang="bs-Latn-BA" dirty="0"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</a:br>
            <a:r>
              <a:rPr lang="nn-NO" dirty="0"/>
              <a:t>Kreiranje i usvajanje studijskih programa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mbria" panose="02040503050406030204" pitchFamily="18" charset="0"/>
              <a:cs typeface="Calibri" panose="020F0502020204030204" pitchFamily="34" charset="0"/>
            </a:endParaRP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0ACCCBE1-70AC-4483-94C4-315DD012961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8877976"/>
              </p:ext>
            </p:extLst>
          </p:nvPr>
        </p:nvGraphicFramePr>
        <p:xfrm>
          <a:off x="3593456" y="661516"/>
          <a:ext cx="7753349" cy="3259459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7753349">
                  <a:extLst>
                    <a:ext uri="{9D8B030D-6E8A-4147-A177-3AD203B41FA5}">
                      <a16:colId xmlns:a16="http://schemas.microsoft.com/office/drawing/2014/main" val="2278068852"/>
                    </a:ext>
                  </a:extLst>
                </a:gridCol>
              </a:tblGrid>
              <a:tr h="3259459">
                <a:tc>
                  <a:txBody>
                    <a:bodyPr/>
                    <a:lstStyle/>
                    <a:p>
                      <a:pPr marL="395288" indent="-436563" algn="just">
                        <a:lnSpc>
                          <a:spcPct val="11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18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2.5 </a:t>
                      </a:r>
                      <a:r>
                        <a:rPr lang="en-US" sz="1800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Nastavni</a:t>
                      </a:r>
                      <a:r>
                        <a:rPr lang="en-US" sz="18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plan </a:t>
                      </a:r>
                      <a:r>
                        <a:rPr lang="en-US" sz="1800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</a:t>
                      </a:r>
                      <a:r>
                        <a:rPr lang="en-US" sz="18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program </a:t>
                      </a:r>
                      <a:r>
                        <a:rPr lang="en-US" sz="1800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sadrži</a:t>
                      </a:r>
                      <a:r>
                        <a:rPr lang="en-US" sz="18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800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minimalno</a:t>
                      </a:r>
                      <a:r>
                        <a:rPr lang="en-US" sz="18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: </a:t>
                      </a:r>
                      <a:r>
                        <a:rPr lang="en-US" sz="1800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pregled</a:t>
                      </a:r>
                      <a:r>
                        <a:rPr lang="en-US" sz="18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800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obaveznih</a:t>
                      </a:r>
                      <a:r>
                        <a:rPr lang="en-US" sz="18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800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</a:t>
                      </a:r>
                      <a:r>
                        <a:rPr lang="en-US" sz="18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800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izbornih</a:t>
                      </a:r>
                      <a:r>
                        <a:rPr lang="en-US" sz="18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800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predmeta</a:t>
                      </a:r>
                      <a:r>
                        <a:rPr lang="en-US" sz="18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, </a:t>
                      </a:r>
                      <a:r>
                        <a:rPr lang="en-US" sz="1800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okvirni</a:t>
                      </a:r>
                      <a:r>
                        <a:rPr lang="en-US" sz="18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800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sadržaj</a:t>
                      </a:r>
                      <a:r>
                        <a:rPr lang="en-US" sz="18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800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nastavne</a:t>
                      </a:r>
                      <a:r>
                        <a:rPr lang="en-US" sz="18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800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materije</a:t>
                      </a:r>
                      <a:r>
                        <a:rPr lang="en-US" sz="18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za </a:t>
                      </a:r>
                      <a:r>
                        <a:rPr lang="en-US" sz="1800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svaki</a:t>
                      </a:r>
                      <a:r>
                        <a:rPr lang="en-US" sz="18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od </a:t>
                      </a:r>
                      <a:r>
                        <a:rPr lang="en-US" sz="1800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predmeta</a:t>
                      </a:r>
                      <a:r>
                        <a:rPr lang="en-US" sz="18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(</a:t>
                      </a:r>
                      <a:r>
                        <a:rPr lang="en-US" sz="1800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podijeljenu</a:t>
                      </a:r>
                      <a:r>
                        <a:rPr lang="en-US" sz="18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800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prema</a:t>
                      </a:r>
                      <a:r>
                        <a:rPr lang="en-US" sz="18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800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broju</a:t>
                      </a:r>
                      <a:r>
                        <a:rPr lang="en-US" sz="18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800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sedmica</a:t>
                      </a:r>
                      <a:r>
                        <a:rPr lang="en-US" sz="18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/</a:t>
                      </a:r>
                      <a:r>
                        <a:rPr lang="en-US" sz="1800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nastavnih</a:t>
                      </a:r>
                      <a:r>
                        <a:rPr lang="en-US" sz="18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800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jedinica</a:t>
                      </a:r>
                      <a:r>
                        <a:rPr lang="en-US" sz="18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u </a:t>
                      </a:r>
                      <a:r>
                        <a:rPr lang="en-US" sz="1800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sklopu</a:t>
                      </a:r>
                      <a:r>
                        <a:rPr lang="en-US" sz="18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800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jednog</a:t>
                      </a:r>
                      <a:r>
                        <a:rPr lang="en-US" sz="18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800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semestra</a:t>
                      </a:r>
                      <a:r>
                        <a:rPr lang="en-US" sz="18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), </a:t>
                      </a:r>
                      <a:r>
                        <a:rPr lang="en-US" sz="1800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opterećenje</a:t>
                      </a:r>
                      <a:r>
                        <a:rPr lang="en-US" sz="18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800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studenta</a:t>
                      </a:r>
                      <a:r>
                        <a:rPr lang="en-US" sz="18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po </a:t>
                      </a:r>
                      <a:r>
                        <a:rPr lang="en-US" sz="1800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predmetu</a:t>
                      </a:r>
                      <a:r>
                        <a:rPr lang="en-US" sz="18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, </a:t>
                      </a:r>
                      <a:r>
                        <a:rPr lang="en-US" sz="1800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bodovnu</a:t>
                      </a:r>
                      <a:r>
                        <a:rPr lang="en-US" sz="18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800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vrijednost</a:t>
                      </a:r>
                      <a:r>
                        <a:rPr lang="en-US" sz="18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800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svakog</a:t>
                      </a:r>
                      <a:r>
                        <a:rPr lang="en-US" sz="18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800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predmeta</a:t>
                      </a:r>
                      <a:r>
                        <a:rPr lang="en-US" sz="18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800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iskazanu</a:t>
                      </a:r>
                      <a:r>
                        <a:rPr lang="en-US" sz="18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u </a:t>
                      </a:r>
                      <a:r>
                        <a:rPr lang="en-US" sz="1800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skladu</a:t>
                      </a:r>
                      <a:r>
                        <a:rPr lang="en-US" sz="18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800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sa</a:t>
                      </a:r>
                      <a:r>
                        <a:rPr lang="en-US" sz="18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ECTS-om, </a:t>
                      </a:r>
                      <a:r>
                        <a:rPr lang="en-US" sz="1800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načine</a:t>
                      </a:r>
                      <a:r>
                        <a:rPr lang="en-US" sz="18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800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provjere</a:t>
                      </a:r>
                      <a:r>
                        <a:rPr lang="en-US" sz="18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800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</a:t>
                      </a:r>
                      <a:r>
                        <a:rPr lang="en-US" sz="18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800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vrednovanja</a:t>
                      </a:r>
                      <a:r>
                        <a:rPr lang="en-US" sz="18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800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kontinuiranog</a:t>
                      </a:r>
                      <a:r>
                        <a:rPr lang="en-US" sz="18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800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sticanja</a:t>
                      </a:r>
                      <a:r>
                        <a:rPr lang="en-US" sz="18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800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znanja</a:t>
                      </a:r>
                      <a:r>
                        <a:rPr lang="en-US" sz="18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800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studenta</a:t>
                      </a:r>
                      <a:r>
                        <a:rPr lang="en-US" sz="18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, </a:t>
                      </a:r>
                      <a:r>
                        <a:rPr lang="en-US" sz="1800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bodovnu</a:t>
                      </a:r>
                      <a:r>
                        <a:rPr lang="en-US" sz="18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ECTS </a:t>
                      </a:r>
                      <a:r>
                        <a:rPr lang="en-US" sz="1800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vrijednost</a:t>
                      </a:r>
                      <a:r>
                        <a:rPr lang="en-US" sz="18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800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završnog</a:t>
                      </a:r>
                      <a:r>
                        <a:rPr lang="en-US" sz="18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800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rada</a:t>
                      </a:r>
                      <a:r>
                        <a:rPr lang="en-US" sz="18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800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na</a:t>
                      </a:r>
                      <a:r>
                        <a:rPr lang="en-US" sz="18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I </a:t>
                      </a:r>
                      <a:r>
                        <a:rPr lang="en-US" sz="1800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</a:t>
                      </a:r>
                      <a:r>
                        <a:rPr lang="en-US" sz="18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II </a:t>
                      </a:r>
                      <a:r>
                        <a:rPr lang="en-US" sz="1800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ciklusa</a:t>
                      </a:r>
                      <a:r>
                        <a:rPr lang="en-US" sz="18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800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studija</a:t>
                      </a:r>
                      <a:r>
                        <a:rPr lang="en-US" sz="18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, </a:t>
                      </a:r>
                      <a:r>
                        <a:rPr lang="en-US" sz="1800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ovisno</a:t>
                      </a:r>
                      <a:r>
                        <a:rPr lang="en-US" sz="18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o </a:t>
                      </a:r>
                      <a:r>
                        <a:rPr lang="en-US" sz="1800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statusu</a:t>
                      </a:r>
                      <a:r>
                        <a:rPr lang="en-US" sz="18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800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ustanove</a:t>
                      </a:r>
                      <a:r>
                        <a:rPr lang="en-US" sz="18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, </a:t>
                      </a:r>
                      <a:r>
                        <a:rPr lang="en-US" sz="1800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metode</a:t>
                      </a:r>
                      <a:r>
                        <a:rPr lang="en-US" sz="18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800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osiguranja</a:t>
                      </a:r>
                      <a:r>
                        <a:rPr lang="en-US" sz="18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800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kvaliteta</a:t>
                      </a:r>
                      <a:r>
                        <a:rPr lang="en-US" sz="18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, </a:t>
                      </a:r>
                      <a:r>
                        <a:rPr lang="en-US" sz="1800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listu</a:t>
                      </a:r>
                      <a:r>
                        <a:rPr lang="en-US" sz="18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800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obavezne</a:t>
                      </a:r>
                      <a:r>
                        <a:rPr lang="en-US" sz="18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800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</a:t>
                      </a:r>
                      <a:r>
                        <a:rPr lang="en-US" sz="18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800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dopunske</a:t>
                      </a:r>
                      <a:r>
                        <a:rPr lang="en-US" sz="18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literature za </a:t>
                      </a:r>
                      <a:r>
                        <a:rPr lang="en-US" sz="1800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svaki</a:t>
                      </a:r>
                      <a:r>
                        <a:rPr lang="en-US" sz="18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800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pojedini</a:t>
                      </a:r>
                      <a:r>
                        <a:rPr lang="en-US" sz="18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800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predmet</a:t>
                      </a:r>
                      <a:r>
                        <a:rPr lang="en-US" sz="18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, </a:t>
                      </a:r>
                      <a:r>
                        <a:rPr lang="en-US" sz="1800" b="1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obaveznu</a:t>
                      </a:r>
                      <a:r>
                        <a:rPr lang="en-US" sz="18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800" b="1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</a:t>
                      </a:r>
                      <a:r>
                        <a:rPr lang="en-US" sz="18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800" b="1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specifičnu</a:t>
                      </a:r>
                      <a:r>
                        <a:rPr lang="en-US" sz="18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800" b="1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opremu</a:t>
                      </a:r>
                      <a:r>
                        <a:rPr lang="en-US" sz="18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za </a:t>
                      </a:r>
                      <a:r>
                        <a:rPr lang="en-US" sz="1800" b="1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izvođenje</a:t>
                      </a:r>
                      <a:r>
                        <a:rPr lang="en-US" sz="18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800" b="1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programa</a:t>
                      </a:r>
                      <a:r>
                        <a:rPr lang="en-US" sz="18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/</a:t>
                      </a:r>
                      <a:r>
                        <a:rPr lang="en-US" sz="1800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predmeta</a:t>
                      </a:r>
                      <a:r>
                        <a:rPr lang="en-US" sz="18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800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prema</a:t>
                      </a:r>
                      <a:r>
                        <a:rPr lang="en-US" sz="18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800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zahtjevima</a:t>
                      </a:r>
                      <a:r>
                        <a:rPr lang="en-US" sz="18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800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naučne</a:t>
                      </a:r>
                      <a:r>
                        <a:rPr lang="en-US" sz="18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/</a:t>
                      </a:r>
                      <a:r>
                        <a:rPr lang="en-US" sz="1800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umjetničke</a:t>
                      </a:r>
                      <a:r>
                        <a:rPr lang="en-US" sz="18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800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oblasti</a:t>
                      </a:r>
                      <a:endParaRPr lang="en-US" sz="1800" b="0" dirty="0">
                        <a:solidFill>
                          <a:srgbClr val="595959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53317362"/>
                  </a:ext>
                </a:extLst>
              </a:tr>
            </a:tbl>
          </a:graphicData>
        </a:graphic>
      </p:graphicFrame>
      <p:pic>
        <p:nvPicPr>
          <p:cNvPr id="7" name="Graphic 6" descr="Flower without stem">
            <a:extLst>
              <a:ext uri="{FF2B5EF4-FFF2-40B4-BE49-F238E27FC236}">
                <a16:creationId xmlns:a16="http://schemas.microsoft.com/office/drawing/2014/main" id="{F49A5301-D817-4AC0-BE65-9D14A272495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522277" y="-6365"/>
            <a:ext cx="667882" cy="667882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D2FAA832-AF53-42DA-8474-ED13E3EE81B8}"/>
              </a:ext>
            </a:extLst>
          </p:cNvPr>
          <p:cNvSpPr/>
          <p:nvPr/>
        </p:nvSpPr>
        <p:spPr>
          <a:xfrm rot="16200000">
            <a:off x="10168934" y="3193595"/>
            <a:ext cx="369876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200" b="1" dirty="0">
                <a:latin typeface="Calibri" panose="020F0502020204030204" pitchFamily="34" charset="0"/>
                <a:ea typeface="Constantia" panose="02030602050306030303" pitchFamily="18" charset="0"/>
                <a:cs typeface="Times New Roman" panose="02020603050405020304" pitchFamily="18" charset="0"/>
              </a:rPr>
              <a:t>“</a:t>
            </a:r>
            <a:r>
              <a:rPr lang="en-GB" sz="1200" b="1" dirty="0" err="1">
                <a:latin typeface="Calibri" panose="020F0502020204030204" pitchFamily="34" charset="0"/>
                <a:ea typeface="Constantia" panose="02030602050306030303" pitchFamily="18" charset="0"/>
                <a:cs typeface="Times New Roman" panose="02020603050405020304" pitchFamily="18" charset="0"/>
              </a:rPr>
              <a:t>Akreditacija</a:t>
            </a:r>
            <a:r>
              <a:rPr lang="en-GB" sz="1200" b="1" dirty="0">
                <a:latin typeface="Calibri" panose="020F0502020204030204" pitchFamily="34" charset="0"/>
                <a:ea typeface="Constantia" panose="02030602050306030303" pitchFamily="18" charset="0"/>
                <a:cs typeface="Times New Roman" panose="02020603050405020304" pitchFamily="18" charset="0"/>
              </a:rPr>
              <a:t> </a:t>
            </a:r>
            <a:r>
              <a:rPr lang="en-GB" sz="1200" b="1" dirty="0" err="1">
                <a:latin typeface="Calibri" panose="020F0502020204030204" pitchFamily="34" charset="0"/>
                <a:ea typeface="Constantia" panose="02030602050306030303" pitchFamily="18" charset="0"/>
                <a:cs typeface="Times New Roman" panose="02020603050405020304" pitchFamily="18" charset="0"/>
              </a:rPr>
              <a:t>studijskih</a:t>
            </a:r>
            <a:r>
              <a:rPr lang="en-GB" sz="1200" b="1" dirty="0">
                <a:latin typeface="Calibri" panose="020F0502020204030204" pitchFamily="34" charset="0"/>
                <a:ea typeface="Constantia" panose="02030602050306030303" pitchFamily="18" charset="0"/>
                <a:cs typeface="Times New Roman" panose="02020603050405020304" pitchFamily="18" charset="0"/>
              </a:rPr>
              <a:t> </a:t>
            </a:r>
            <a:r>
              <a:rPr lang="en-GB" sz="1200" b="1" dirty="0" err="1">
                <a:latin typeface="Calibri" panose="020F0502020204030204" pitchFamily="34" charset="0"/>
                <a:ea typeface="Constantia" panose="02030602050306030303" pitchFamily="18" charset="0"/>
                <a:cs typeface="Times New Roman" panose="02020603050405020304" pitchFamily="18" charset="0"/>
              </a:rPr>
              <a:t>programa</a:t>
            </a:r>
            <a:r>
              <a:rPr lang="en-GB" sz="1200" b="1" dirty="0">
                <a:latin typeface="Calibri" panose="020F0502020204030204" pitchFamily="34" charset="0"/>
                <a:ea typeface="Constantia" panose="02030602050306030303" pitchFamily="18" charset="0"/>
                <a:cs typeface="Times New Roman" panose="02020603050405020304" pitchFamily="18" charset="0"/>
              </a:rPr>
              <a:t>”</a:t>
            </a:r>
            <a:endParaRPr lang="bs-Latn-BA" sz="1200" b="1" dirty="0">
              <a:latin typeface="Calibri" panose="020F0502020204030204" pitchFamily="34" charset="0"/>
              <a:ea typeface="Constantia" panose="02030602050306030303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GB" sz="1200" dirty="0" err="1">
                <a:latin typeface="Calibri" panose="020F0502020204030204" pitchFamily="34" charset="0"/>
                <a:ea typeface="Constantia" panose="02030602050306030303" pitchFamily="18" charset="0"/>
                <a:cs typeface="Times New Roman" panose="02020603050405020304" pitchFamily="18" charset="0"/>
              </a:rPr>
              <a:t>Rektorat</a:t>
            </a:r>
            <a:r>
              <a:rPr lang="en-GB" sz="1200" dirty="0">
                <a:latin typeface="Calibri" panose="020F0502020204030204" pitchFamily="34" charset="0"/>
                <a:ea typeface="Constantia" panose="02030602050306030303" pitchFamily="18" charset="0"/>
                <a:cs typeface="Times New Roman" panose="02020603050405020304" pitchFamily="18" charset="0"/>
              </a:rPr>
              <a:t> UNSA, 01.06.2022.</a:t>
            </a:r>
            <a:endParaRPr lang="en-US" sz="1200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6071957-22C0-4F9E-8ACF-462EBD70DF93}"/>
              </a:ext>
            </a:extLst>
          </p:cNvPr>
          <p:cNvSpPr/>
          <p:nvPr/>
        </p:nvSpPr>
        <p:spPr>
          <a:xfrm>
            <a:off x="0" y="-6365"/>
            <a:ext cx="7595417" cy="36933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en-US" dirty="0" err="1"/>
              <a:t>Kriteriji</a:t>
            </a:r>
            <a:r>
              <a:rPr lang="en-US" dirty="0"/>
              <a:t> za </a:t>
            </a:r>
            <a:r>
              <a:rPr lang="en-US" dirty="0" err="1"/>
              <a:t>akreditaciju</a:t>
            </a:r>
            <a:r>
              <a:rPr lang="en-US" dirty="0"/>
              <a:t> </a:t>
            </a:r>
            <a:r>
              <a:rPr lang="en-US" dirty="0" err="1"/>
              <a:t>studijskih</a:t>
            </a:r>
            <a:r>
              <a:rPr lang="en-US" dirty="0"/>
              <a:t> </a:t>
            </a:r>
            <a:r>
              <a:rPr lang="en-US" dirty="0" err="1"/>
              <a:t>programa</a:t>
            </a:r>
            <a:r>
              <a:rPr lang="en-US" dirty="0"/>
              <a:t> </a:t>
            </a:r>
            <a:r>
              <a:rPr lang="en-US" dirty="0" err="1"/>
              <a:t>prvog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drugog</a:t>
            </a:r>
            <a:r>
              <a:rPr lang="en-US" dirty="0"/>
              <a:t> </a:t>
            </a:r>
            <a:r>
              <a:rPr lang="en-US" dirty="0" err="1"/>
              <a:t>ciklusa</a:t>
            </a:r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6A8C595-EC87-4979-970B-CE44E3784976}"/>
              </a:ext>
            </a:extLst>
          </p:cNvPr>
          <p:cNvSpPr txBox="1"/>
          <p:nvPr/>
        </p:nvSpPr>
        <p:spPr>
          <a:xfrm>
            <a:off x="0" y="6596740"/>
            <a:ext cx="12192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/>
              <a:t>* </a:t>
            </a:r>
            <a:r>
              <a:rPr lang="en-GB" sz="1100" dirty="0" err="1"/>
              <a:t>Tekst</a:t>
            </a:r>
            <a:r>
              <a:rPr lang="en-GB" sz="1100" dirty="0"/>
              <a:t> </a:t>
            </a:r>
            <a:r>
              <a:rPr lang="en-GB" sz="1100" dirty="0" err="1"/>
              <a:t>preuzet</a:t>
            </a:r>
            <a:r>
              <a:rPr lang="en-GB" sz="1100" dirty="0"/>
              <a:t> </a:t>
            </a:r>
            <a:r>
              <a:rPr lang="en-GB" sz="1100" dirty="0" err="1"/>
              <a:t>iz</a:t>
            </a:r>
            <a:r>
              <a:rPr lang="en-GB" sz="1100" dirty="0"/>
              <a:t> </a:t>
            </a:r>
            <a:r>
              <a:rPr lang="en-GB" sz="1100" dirty="0" err="1"/>
              <a:t>prezentacije</a:t>
            </a:r>
            <a:r>
              <a:rPr lang="en-GB" sz="1100" dirty="0"/>
              <a:t> HEA </a:t>
            </a:r>
            <a:r>
              <a:rPr lang="en-GB" sz="1100" dirty="0" err="1"/>
              <a:t>BiH</a:t>
            </a:r>
            <a:r>
              <a:rPr lang="en-GB" sz="1100" dirty="0"/>
              <a:t>, Banja Luka / Sarajevo, </a:t>
            </a:r>
            <a:r>
              <a:rPr lang="en-GB" sz="1100" dirty="0" err="1"/>
              <a:t>oktobar</a:t>
            </a:r>
            <a:r>
              <a:rPr lang="en-GB" sz="1100" dirty="0"/>
              <a:t> 2017.</a:t>
            </a:r>
            <a:endParaRPr lang="en-US" sz="1100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62CA2A0-2302-4FD8-8D09-4BA75AF0ED30}"/>
              </a:ext>
            </a:extLst>
          </p:cNvPr>
          <p:cNvSpPr/>
          <p:nvPr/>
        </p:nvSpPr>
        <p:spPr>
          <a:xfrm>
            <a:off x="4185078" y="4133181"/>
            <a:ext cx="6820678" cy="154837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10000"/>
              </a:lnSpc>
              <a:spcBef>
                <a:spcPts val="300"/>
              </a:spcBef>
              <a:buClr>
                <a:srgbClr val="7D93A0"/>
              </a:buClr>
              <a:buSzPct val="80000"/>
              <a:buFont typeface="Arial" panose="020B0604020202020204" pitchFamily="34" charset="0"/>
              <a:buChar char="•"/>
            </a:pPr>
            <a:r>
              <a:rPr lang="bs-Latn-BA" altLang="sr-Latn-RS" sz="16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Dati link do NPP prijavljenog SP </a:t>
            </a:r>
          </a:p>
          <a:p>
            <a:pPr marL="285750" indent="-285750" algn="just">
              <a:lnSpc>
                <a:spcPct val="110000"/>
              </a:lnSpc>
              <a:spcBef>
                <a:spcPts val="300"/>
              </a:spcBef>
              <a:buClr>
                <a:srgbClr val="7D93A0"/>
              </a:buClr>
              <a:buSzPct val="80000"/>
              <a:buFont typeface="Arial" panose="020B0604020202020204" pitchFamily="34" charset="0"/>
              <a:buChar char="•"/>
            </a:pPr>
            <a:r>
              <a:rPr lang="bs-Latn-BA" altLang="sr-Latn-RS" sz="16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Predstaviti na koji način se određuje opterećenje studenata; </a:t>
            </a:r>
          </a:p>
          <a:p>
            <a:pPr marL="285750" indent="-285750" algn="just">
              <a:lnSpc>
                <a:spcPct val="110000"/>
              </a:lnSpc>
              <a:spcBef>
                <a:spcPts val="300"/>
              </a:spcBef>
              <a:buClr>
                <a:srgbClr val="7D93A0"/>
              </a:buClr>
              <a:buSzPct val="80000"/>
              <a:buFont typeface="Arial" panose="020B0604020202020204" pitchFamily="34" charset="0"/>
              <a:buChar char="•"/>
            </a:pPr>
            <a:r>
              <a:rPr lang="bs-Latn-BA" altLang="sr-Latn-RS" sz="16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koje se nastavne metode koriste za prenošenje znanja; </a:t>
            </a:r>
          </a:p>
          <a:p>
            <a:pPr marL="285750" indent="-285750" algn="just">
              <a:lnSpc>
                <a:spcPct val="110000"/>
              </a:lnSpc>
              <a:spcBef>
                <a:spcPts val="300"/>
              </a:spcBef>
              <a:buClr>
                <a:srgbClr val="7D93A0"/>
              </a:buClr>
              <a:buSzPct val="80000"/>
              <a:buFont typeface="Arial" panose="020B0604020202020204" pitchFamily="34" charset="0"/>
              <a:buChar char="•"/>
            </a:pPr>
            <a:r>
              <a:rPr lang="bs-Latn-BA" altLang="sr-Latn-RS" sz="16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način alociranja ECTS bodova u cilju realne procjene količine studentskog opterećenja </a:t>
            </a:r>
            <a:r>
              <a:rPr lang="en-GB" altLang="sr-Latn-RS" sz="16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*</a:t>
            </a:r>
            <a:endParaRPr lang="bs-Latn-BA" altLang="sr-Latn-RS" sz="16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191115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53CC00-8012-487A-AF0F-68D98DF458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5294" y="1047637"/>
            <a:ext cx="2947482" cy="4601183"/>
          </a:xfrm>
        </p:spPr>
        <p:txBody>
          <a:bodyPr anchor="t"/>
          <a:lstStyle/>
          <a:p>
            <a:pPr algn="ctr"/>
            <a:r>
              <a:rPr lang="en-GB" dirty="0" err="1"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Kriterij</a:t>
            </a:r>
            <a:r>
              <a:rPr lang="bs-Latn-BA" dirty="0"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 </a:t>
            </a:r>
            <a:r>
              <a:rPr lang="en-GB" dirty="0"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2</a:t>
            </a:r>
            <a:r>
              <a:rPr lang="bs-Latn-BA" dirty="0"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:</a:t>
            </a:r>
            <a:br>
              <a:rPr lang="bs-Latn-BA" dirty="0">
                <a:solidFill>
                  <a:schemeClr val="accent3">
                    <a:lumMod val="20000"/>
                    <a:lumOff val="80000"/>
                  </a:schemeClr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</a:br>
            <a:br>
              <a:rPr lang="bs-Latn-BA" dirty="0"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</a:br>
            <a:br>
              <a:rPr lang="bs-Latn-BA" dirty="0"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</a:br>
            <a:r>
              <a:rPr lang="nn-NO" dirty="0"/>
              <a:t>Kreiranje i usvajanje studijskih programa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mbria" panose="02040503050406030204" pitchFamily="18" charset="0"/>
              <a:cs typeface="Calibri" panose="020F0502020204030204" pitchFamily="34" charset="0"/>
            </a:endParaRP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0ACCCBE1-70AC-4483-94C4-315DD012961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5381112"/>
              </p:ext>
            </p:extLst>
          </p:nvPr>
        </p:nvGraphicFramePr>
        <p:xfrm>
          <a:off x="3593456" y="661516"/>
          <a:ext cx="7753349" cy="1293940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7753349">
                  <a:extLst>
                    <a:ext uri="{9D8B030D-6E8A-4147-A177-3AD203B41FA5}">
                      <a16:colId xmlns:a16="http://schemas.microsoft.com/office/drawing/2014/main" val="2278068852"/>
                    </a:ext>
                  </a:extLst>
                </a:gridCol>
              </a:tblGrid>
              <a:tr h="1293940">
                <a:tc>
                  <a:txBody>
                    <a:bodyPr/>
                    <a:lstStyle/>
                    <a:p>
                      <a:pPr marL="354013" indent="-354013" algn="just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8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2.6 </a:t>
                      </a:r>
                      <a:r>
                        <a:rPr lang="en-US" sz="1800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Visokoškolska</a:t>
                      </a:r>
                      <a:r>
                        <a:rPr lang="en-US" sz="18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800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ustanova</a:t>
                      </a:r>
                      <a:r>
                        <a:rPr lang="en-US" sz="18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800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osigurava</a:t>
                      </a:r>
                      <a:r>
                        <a:rPr lang="en-US" sz="18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: </a:t>
                      </a:r>
                      <a:r>
                        <a:rPr lang="en-US" sz="1800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interdisciplinarnost</a:t>
                      </a:r>
                      <a:r>
                        <a:rPr lang="en-US" sz="18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/</a:t>
                      </a:r>
                      <a:r>
                        <a:rPr lang="en-US" sz="1800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multidisciplinarnost</a:t>
                      </a:r>
                      <a:r>
                        <a:rPr lang="en-US" sz="18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plana </a:t>
                      </a:r>
                      <a:r>
                        <a:rPr lang="en-US" sz="1800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</a:t>
                      </a:r>
                      <a:r>
                        <a:rPr lang="en-US" sz="18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800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programa</a:t>
                      </a:r>
                      <a:r>
                        <a:rPr lang="en-US" sz="18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, </a:t>
                      </a:r>
                      <a:r>
                        <a:rPr lang="en-US" sz="1800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internacionalizaciju</a:t>
                      </a:r>
                      <a:r>
                        <a:rPr lang="en-US" sz="18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800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nastavnog</a:t>
                      </a:r>
                      <a:r>
                        <a:rPr lang="en-US" sz="18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plana </a:t>
                      </a:r>
                      <a:r>
                        <a:rPr lang="en-US" sz="1800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</a:t>
                      </a:r>
                      <a:r>
                        <a:rPr lang="en-US" sz="18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800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programa</a:t>
                      </a:r>
                      <a:r>
                        <a:rPr lang="en-US" sz="18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, </a:t>
                      </a:r>
                      <a:r>
                        <a:rPr lang="en-US" sz="1800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interakciju</a:t>
                      </a:r>
                      <a:r>
                        <a:rPr lang="en-US" sz="18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800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sa</a:t>
                      </a:r>
                      <a:r>
                        <a:rPr lang="en-US" sz="18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800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profesionalnom</a:t>
                      </a:r>
                      <a:r>
                        <a:rPr lang="en-US" sz="18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800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praksom</a:t>
                      </a:r>
                      <a:r>
                        <a:rPr lang="en-US" sz="18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, </a:t>
                      </a:r>
                      <a:r>
                        <a:rPr lang="en-US" sz="1800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realizaciju</a:t>
                      </a:r>
                      <a:r>
                        <a:rPr lang="en-US" sz="18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800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praktične</a:t>
                      </a:r>
                      <a:r>
                        <a:rPr lang="en-US" sz="18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800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nastave</a:t>
                      </a:r>
                      <a:r>
                        <a:rPr lang="en-US" sz="18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800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</a:t>
                      </a:r>
                      <a:r>
                        <a:rPr lang="en-US" sz="18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800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aktivno</a:t>
                      </a:r>
                      <a:r>
                        <a:rPr lang="en-US" sz="18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800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učešće</a:t>
                      </a:r>
                      <a:r>
                        <a:rPr lang="en-US" sz="18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800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studenata</a:t>
                      </a:r>
                      <a:r>
                        <a:rPr lang="en-US" sz="18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u </a:t>
                      </a:r>
                      <a:r>
                        <a:rPr lang="en-US" sz="1800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naučnom</a:t>
                      </a:r>
                      <a:r>
                        <a:rPr lang="en-US" sz="18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/</a:t>
                      </a:r>
                      <a:r>
                        <a:rPr lang="en-US" sz="1800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umjetničkom</a:t>
                      </a:r>
                      <a:r>
                        <a:rPr lang="en-US" sz="18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800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istraživanju</a:t>
                      </a:r>
                      <a:r>
                        <a:rPr lang="en-US" sz="18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u </a:t>
                      </a:r>
                      <a:r>
                        <a:rPr lang="en-US" sz="1800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okviru</a:t>
                      </a:r>
                      <a:r>
                        <a:rPr lang="en-US" sz="18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800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studijskog</a:t>
                      </a:r>
                      <a:r>
                        <a:rPr lang="en-US" sz="18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800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programa</a:t>
                      </a:r>
                      <a:r>
                        <a:rPr lang="en-US" sz="18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.</a:t>
                      </a:r>
                      <a:endParaRPr lang="en-US" sz="1800" b="0" dirty="0">
                        <a:solidFill>
                          <a:srgbClr val="595959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6415868"/>
                  </a:ext>
                </a:extLst>
              </a:tr>
            </a:tbl>
          </a:graphicData>
        </a:graphic>
      </p:graphicFrame>
      <p:pic>
        <p:nvPicPr>
          <p:cNvPr id="7" name="Graphic 6" descr="Flower without stem">
            <a:extLst>
              <a:ext uri="{FF2B5EF4-FFF2-40B4-BE49-F238E27FC236}">
                <a16:creationId xmlns:a16="http://schemas.microsoft.com/office/drawing/2014/main" id="{F49A5301-D817-4AC0-BE65-9D14A272495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522277" y="-6365"/>
            <a:ext cx="667882" cy="667882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D2FAA832-AF53-42DA-8474-ED13E3EE81B8}"/>
              </a:ext>
            </a:extLst>
          </p:cNvPr>
          <p:cNvSpPr/>
          <p:nvPr/>
        </p:nvSpPr>
        <p:spPr>
          <a:xfrm rot="16200000">
            <a:off x="10168934" y="3193595"/>
            <a:ext cx="369876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200" b="1" dirty="0">
                <a:latin typeface="Calibri" panose="020F0502020204030204" pitchFamily="34" charset="0"/>
                <a:ea typeface="Constantia" panose="02030602050306030303" pitchFamily="18" charset="0"/>
                <a:cs typeface="Times New Roman" panose="02020603050405020304" pitchFamily="18" charset="0"/>
              </a:rPr>
              <a:t>“</a:t>
            </a:r>
            <a:r>
              <a:rPr lang="en-GB" sz="1200" b="1" dirty="0" err="1">
                <a:latin typeface="Calibri" panose="020F0502020204030204" pitchFamily="34" charset="0"/>
                <a:ea typeface="Constantia" panose="02030602050306030303" pitchFamily="18" charset="0"/>
                <a:cs typeface="Times New Roman" panose="02020603050405020304" pitchFamily="18" charset="0"/>
              </a:rPr>
              <a:t>Akreditacija</a:t>
            </a:r>
            <a:r>
              <a:rPr lang="en-GB" sz="1200" b="1" dirty="0">
                <a:latin typeface="Calibri" panose="020F0502020204030204" pitchFamily="34" charset="0"/>
                <a:ea typeface="Constantia" panose="02030602050306030303" pitchFamily="18" charset="0"/>
                <a:cs typeface="Times New Roman" panose="02020603050405020304" pitchFamily="18" charset="0"/>
              </a:rPr>
              <a:t> </a:t>
            </a:r>
            <a:r>
              <a:rPr lang="en-GB" sz="1200" b="1" dirty="0" err="1">
                <a:latin typeface="Calibri" panose="020F0502020204030204" pitchFamily="34" charset="0"/>
                <a:ea typeface="Constantia" panose="02030602050306030303" pitchFamily="18" charset="0"/>
                <a:cs typeface="Times New Roman" panose="02020603050405020304" pitchFamily="18" charset="0"/>
              </a:rPr>
              <a:t>studijskih</a:t>
            </a:r>
            <a:r>
              <a:rPr lang="en-GB" sz="1200" b="1" dirty="0">
                <a:latin typeface="Calibri" panose="020F0502020204030204" pitchFamily="34" charset="0"/>
                <a:ea typeface="Constantia" panose="02030602050306030303" pitchFamily="18" charset="0"/>
                <a:cs typeface="Times New Roman" panose="02020603050405020304" pitchFamily="18" charset="0"/>
              </a:rPr>
              <a:t> </a:t>
            </a:r>
            <a:r>
              <a:rPr lang="en-GB" sz="1200" b="1" dirty="0" err="1">
                <a:latin typeface="Calibri" panose="020F0502020204030204" pitchFamily="34" charset="0"/>
                <a:ea typeface="Constantia" panose="02030602050306030303" pitchFamily="18" charset="0"/>
                <a:cs typeface="Times New Roman" panose="02020603050405020304" pitchFamily="18" charset="0"/>
              </a:rPr>
              <a:t>programa</a:t>
            </a:r>
            <a:r>
              <a:rPr lang="en-GB" sz="1200" b="1" dirty="0">
                <a:latin typeface="Calibri" panose="020F0502020204030204" pitchFamily="34" charset="0"/>
                <a:ea typeface="Constantia" panose="02030602050306030303" pitchFamily="18" charset="0"/>
                <a:cs typeface="Times New Roman" panose="02020603050405020304" pitchFamily="18" charset="0"/>
              </a:rPr>
              <a:t>”</a:t>
            </a:r>
            <a:endParaRPr lang="bs-Latn-BA" sz="1200" b="1" dirty="0">
              <a:latin typeface="Calibri" panose="020F0502020204030204" pitchFamily="34" charset="0"/>
              <a:ea typeface="Constantia" panose="02030602050306030303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GB" sz="1200" dirty="0" err="1">
                <a:latin typeface="Calibri" panose="020F0502020204030204" pitchFamily="34" charset="0"/>
                <a:ea typeface="Constantia" panose="02030602050306030303" pitchFamily="18" charset="0"/>
                <a:cs typeface="Times New Roman" panose="02020603050405020304" pitchFamily="18" charset="0"/>
              </a:rPr>
              <a:t>Rektorat</a:t>
            </a:r>
            <a:r>
              <a:rPr lang="en-GB" sz="1200" dirty="0">
                <a:latin typeface="Calibri" panose="020F0502020204030204" pitchFamily="34" charset="0"/>
                <a:ea typeface="Constantia" panose="02030602050306030303" pitchFamily="18" charset="0"/>
                <a:cs typeface="Times New Roman" panose="02020603050405020304" pitchFamily="18" charset="0"/>
              </a:rPr>
              <a:t> UNSA, 01.06.2022.</a:t>
            </a:r>
            <a:endParaRPr lang="en-US" sz="1200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6071957-22C0-4F9E-8ACF-462EBD70DF93}"/>
              </a:ext>
            </a:extLst>
          </p:cNvPr>
          <p:cNvSpPr/>
          <p:nvPr/>
        </p:nvSpPr>
        <p:spPr>
          <a:xfrm>
            <a:off x="0" y="-6365"/>
            <a:ext cx="7595417" cy="36933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en-US" dirty="0" err="1"/>
              <a:t>Kriteriji</a:t>
            </a:r>
            <a:r>
              <a:rPr lang="en-US" dirty="0"/>
              <a:t> za </a:t>
            </a:r>
            <a:r>
              <a:rPr lang="en-US" dirty="0" err="1"/>
              <a:t>akreditaciju</a:t>
            </a:r>
            <a:r>
              <a:rPr lang="en-US" dirty="0"/>
              <a:t> </a:t>
            </a:r>
            <a:r>
              <a:rPr lang="en-US" dirty="0" err="1"/>
              <a:t>studijskih</a:t>
            </a:r>
            <a:r>
              <a:rPr lang="en-US" dirty="0"/>
              <a:t> </a:t>
            </a:r>
            <a:r>
              <a:rPr lang="en-US" dirty="0" err="1"/>
              <a:t>programa</a:t>
            </a:r>
            <a:r>
              <a:rPr lang="en-US" dirty="0"/>
              <a:t> </a:t>
            </a:r>
            <a:r>
              <a:rPr lang="en-US" dirty="0" err="1"/>
              <a:t>prvog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drugog</a:t>
            </a:r>
            <a:r>
              <a:rPr lang="en-US" dirty="0"/>
              <a:t> </a:t>
            </a:r>
            <a:r>
              <a:rPr lang="en-US" dirty="0" err="1"/>
              <a:t>ciklusa</a:t>
            </a:r>
            <a:endParaRPr lang="en-US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0F1929B-D0B4-471A-9F45-06BCD3C2E2AE}"/>
              </a:ext>
            </a:extLst>
          </p:cNvPr>
          <p:cNvSpPr txBox="1"/>
          <p:nvPr/>
        </p:nvSpPr>
        <p:spPr>
          <a:xfrm>
            <a:off x="0" y="6596740"/>
            <a:ext cx="12192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/>
              <a:t>* </a:t>
            </a:r>
            <a:r>
              <a:rPr lang="en-GB" sz="1100" dirty="0" err="1"/>
              <a:t>Tekst</a:t>
            </a:r>
            <a:r>
              <a:rPr lang="en-GB" sz="1100" dirty="0"/>
              <a:t> </a:t>
            </a:r>
            <a:r>
              <a:rPr lang="en-GB" sz="1100" dirty="0" err="1"/>
              <a:t>preuzet</a:t>
            </a:r>
            <a:r>
              <a:rPr lang="en-GB" sz="1100" dirty="0"/>
              <a:t> </a:t>
            </a:r>
            <a:r>
              <a:rPr lang="en-GB" sz="1100" dirty="0" err="1"/>
              <a:t>iz</a:t>
            </a:r>
            <a:r>
              <a:rPr lang="en-GB" sz="1100" dirty="0"/>
              <a:t> </a:t>
            </a:r>
            <a:r>
              <a:rPr lang="en-GB" sz="1100" dirty="0" err="1"/>
              <a:t>prezentacije</a:t>
            </a:r>
            <a:r>
              <a:rPr lang="en-GB" sz="1100" dirty="0"/>
              <a:t> HEA </a:t>
            </a:r>
            <a:r>
              <a:rPr lang="en-GB" sz="1100" dirty="0" err="1"/>
              <a:t>BiH</a:t>
            </a:r>
            <a:r>
              <a:rPr lang="en-GB" sz="1100" dirty="0"/>
              <a:t>, Banja Luka / Sarajevo, </a:t>
            </a:r>
            <a:r>
              <a:rPr lang="en-GB" sz="1100" dirty="0" err="1"/>
              <a:t>oktobar</a:t>
            </a:r>
            <a:r>
              <a:rPr lang="en-GB" sz="1100" dirty="0"/>
              <a:t> 2017.</a:t>
            </a:r>
            <a:endParaRPr lang="en-US" sz="1100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9735B730-162E-4234-908A-41C83A247A8F}"/>
              </a:ext>
            </a:extLst>
          </p:cNvPr>
          <p:cNvSpPr/>
          <p:nvPr/>
        </p:nvSpPr>
        <p:spPr>
          <a:xfrm>
            <a:off x="4418343" y="2129189"/>
            <a:ext cx="6820678" cy="89127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just">
              <a:lnSpc>
                <a:spcPct val="110000"/>
              </a:lnSpc>
              <a:spcBef>
                <a:spcPts val="300"/>
              </a:spcBef>
              <a:buClr>
                <a:srgbClr val="7D93A0"/>
              </a:buClr>
              <a:buSzPct val="80000"/>
            </a:pPr>
            <a:r>
              <a:rPr lang="en-GB" altLang="sr-Latn-RS" sz="16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*</a:t>
            </a:r>
            <a:r>
              <a:rPr lang="bs-Latn-BA" altLang="sr-Latn-RS" sz="16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Opisati interakciju s tržištem rada/zapošljivost; realizaciju praktične nastave, privredno lokalno ili regionalno okruženje; zainteresovanost studenata i njihovo učešće u u naučnom/umjetničkom istraživanju na nekom SP. </a:t>
            </a:r>
            <a:endParaRPr lang="hr-BA" altLang="sr-Latn-RS" sz="16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CD19F88-9FB9-42A2-B038-D92EC2016A72}"/>
              </a:ext>
            </a:extLst>
          </p:cNvPr>
          <p:cNvSpPr/>
          <p:nvPr/>
        </p:nvSpPr>
        <p:spPr>
          <a:xfrm>
            <a:off x="4418343" y="3278384"/>
            <a:ext cx="6820678" cy="349583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just">
              <a:lnSpc>
                <a:spcPct val="110000"/>
              </a:lnSpc>
              <a:spcBef>
                <a:spcPts val="300"/>
              </a:spcBef>
              <a:buClr>
                <a:srgbClr val="7D93A0"/>
              </a:buClr>
              <a:buSzPct val="80000"/>
            </a:pPr>
            <a:r>
              <a:rPr lang="bs-Latn-BA" altLang="sr-Latn-RS" sz="16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Opisati </a:t>
            </a:r>
            <a:r>
              <a:rPr lang="en-GB" altLang="sr-Latn-RS" sz="1600" dirty="0" err="1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internacionalni</a:t>
            </a:r>
            <a:r>
              <a:rPr lang="en-GB" altLang="sr-Latn-RS" sz="16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GB" altLang="sr-Latn-RS" sz="1600" dirty="0" err="1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projekat</a:t>
            </a:r>
            <a:r>
              <a:rPr lang="en-GB" altLang="sr-Latn-RS" sz="16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 u </a:t>
            </a:r>
            <a:r>
              <a:rPr lang="en-GB" altLang="sr-Latn-RS" sz="1600" dirty="0" err="1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okviru</a:t>
            </a:r>
            <a:r>
              <a:rPr lang="en-GB" altLang="sr-Latn-RS" sz="16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GB" altLang="sr-Latn-RS" sz="1600" dirty="0" err="1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kojeg</a:t>
            </a:r>
            <a:r>
              <a:rPr lang="en-GB" altLang="sr-Latn-RS" sz="16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 je </a:t>
            </a:r>
            <a:r>
              <a:rPr lang="en-GB" altLang="sr-Latn-RS" sz="1600" dirty="0" err="1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realiziran</a:t>
            </a:r>
            <a:r>
              <a:rPr lang="en-GB" altLang="sr-Latn-RS" sz="16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GB" altLang="sr-Latn-RS" sz="1600" dirty="0" err="1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studijski</a:t>
            </a:r>
            <a:r>
              <a:rPr lang="en-GB" altLang="sr-Latn-RS" sz="16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 program</a:t>
            </a:r>
            <a:r>
              <a:rPr lang="bs-Latn-BA" altLang="sr-Latn-RS" sz="16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. </a:t>
            </a:r>
            <a:endParaRPr lang="hr-BA" altLang="sr-Latn-RS" sz="16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410217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53CC00-8012-487A-AF0F-68D98DF458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5294" y="1047637"/>
            <a:ext cx="2947482" cy="4601183"/>
          </a:xfrm>
        </p:spPr>
        <p:txBody>
          <a:bodyPr anchor="t"/>
          <a:lstStyle/>
          <a:p>
            <a:pPr algn="ctr"/>
            <a:r>
              <a:rPr lang="en-GB" dirty="0" err="1"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Kriterij</a:t>
            </a:r>
            <a:r>
              <a:rPr lang="bs-Latn-BA" dirty="0"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 </a:t>
            </a:r>
            <a:r>
              <a:rPr lang="en-GB" dirty="0"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3</a:t>
            </a:r>
            <a:r>
              <a:rPr lang="bs-Latn-BA" dirty="0"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:</a:t>
            </a:r>
            <a:br>
              <a:rPr lang="bs-Latn-BA" dirty="0">
                <a:solidFill>
                  <a:schemeClr val="accent3">
                    <a:lumMod val="20000"/>
                    <a:lumOff val="80000"/>
                  </a:schemeClr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</a:br>
            <a:br>
              <a:rPr lang="bs-Latn-BA" dirty="0"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</a:br>
            <a:r>
              <a:rPr lang="en-US" dirty="0" err="1"/>
              <a:t>Učenje</a:t>
            </a:r>
            <a:r>
              <a:rPr lang="en-US" dirty="0"/>
              <a:t>, </a:t>
            </a:r>
            <a:r>
              <a:rPr lang="en-US" dirty="0" err="1"/>
              <a:t>poučavanje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vrednovanje</a:t>
            </a:r>
            <a:r>
              <a:rPr lang="en-US" dirty="0"/>
              <a:t> </a:t>
            </a:r>
            <a:r>
              <a:rPr lang="en-US" dirty="0" err="1"/>
              <a:t>usmjereni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studenta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mbria" panose="02040503050406030204" pitchFamily="18" charset="0"/>
              <a:cs typeface="Calibri" panose="020F0502020204030204" pitchFamily="34" charset="0"/>
            </a:endParaRP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0ACCCBE1-70AC-4483-94C4-315DD012961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8052079"/>
              </p:ext>
            </p:extLst>
          </p:nvPr>
        </p:nvGraphicFramePr>
        <p:xfrm>
          <a:off x="3593456" y="661516"/>
          <a:ext cx="7753349" cy="5235431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7753349">
                  <a:extLst>
                    <a:ext uri="{9D8B030D-6E8A-4147-A177-3AD203B41FA5}">
                      <a16:colId xmlns:a16="http://schemas.microsoft.com/office/drawing/2014/main" val="2278068852"/>
                    </a:ext>
                  </a:extLst>
                </a:gridCol>
              </a:tblGrid>
              <a:tr h="1320614">
                <a:tc>
                  <a:txBody>
                    <a:bodyPr/>
                    <a:lstStyle/>
                    <a:p>
                      <a:pPr marL="452438" indent="-452438" algn="just">
                        <a:lnSpc>
                          <a:spcPct val="11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8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3.1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Akademsko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osoblje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koje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izvodi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nastavu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je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prethodno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pripremljeno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motivirano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za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tu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aktivnost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,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te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u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pripremi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za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tu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aktivnost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uzima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u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obzir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rezultate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anketa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evaluacije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kvaliteta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učenja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poučavanja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od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strane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studenata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.</a:t>
                      </a:r>
                      <a:endParaRPr lang="en-US" sz="1800" b="0" dirty="0">
                        <a:solidFill>
                          <a:srgbClr val="595959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2695817"/>
                  </a:ext>
                </a:extLst>
              </a:tr>
              <a:tr h="1489979">
                <a:tc>
                  <a:txBody>
                    <a:bodyPr/>
                    <a:lstStyle/>
                    <a:p>
                      <a:pPr marL="285750" indent="-285750" algn="just" eaLnBrk="1" hangingPunct="1">
                        <a:lnSpc>
                          <a:spcPct val="110000"/>
                        </a:lnSpc>
                        <a:spcBef>
                          <a:spcPts val="300"/>
                        </a:spcBef>
                        <a:buClr>
                          <a:srgbClr val="7D93A0"/>
                        </a:buClr>
                        <a:buSzPct val="80000"/>
                        <a:buFont typeface="Arial" panose="020B0604020202020204" pitchFamily="34" charset="0"/>
                        <a:buChar char="•"/>
                      </a:pPr>
                      <a:r>
                        <a:rPr lang="en-GB" altLang="en-US" sz="1600" b="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*</a:t>
                      </a:r>
                      <a:r>
                        <a:rPr lang="bs-Latn-BA" altLang="en-US" sz="1600" b="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Navedite proceduru (i link) i primjer utjecaja rezultata studentske ankete na poboljšanje rada akademskog osoblja na prijavljenom SP</a:t>
                      </a:r>
                      <a:r>
                        <a:rPr lang="en-GB" altLang="en-US" sz="1600" b="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*</a:t>
                      </a:r>
                      <a:endParaRPr lang="bs-Latn-BA" altLang="en-US" sz="1600" b="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285750" indent="-285750" algn="just" eaLnBrk="1" hangingPunct="1">
                        <a:lnSpc>
                          <a:spcPct val="110000"/>
                        </a:lnSpc>
                        <a:spcBef>
                          <a:spcPts val="300"/>
                        </a:spcBef>
                        <a:buClr>
                          <a:srgbClr val="7D93A0"/>
                        </a:buClr>
                        <a:buSzPct val="80000"/>
                        <a:buFont typeface="Arial" panose="020B0604020202020204" pitchFamily="34" charset="0"/>
                        <a:buChar char="•"/>
                      </a:pPr>
                      <a:r>
                        <a:rPr lang="bs-Latn-BA" altLang="en-US" sz="1600" b="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Navedite link do akta koji se odnos na motiviranje nastavnog osoblja i primjer njegove primjene na prijavljenom SP (nagrađivanje za patent, rad objavljen vani, ....)</a:t>
                      </a:r>
                      <a:r>
                        <a:rPr lang="en-GB" altLang="en-US" sz="1600" b="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*</a:t>
                      </a:r>
                      <a:endParaRPr lang="bs-Latn-BA" altLang="en-US" sz="1600" b="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26748356"/>
                  </a:ext>
                </a:extLst>
              </a:tr>
              <a:tr h="1171991">
                <a:tc>
                  <a:txBody>
                    <a:bodyPr/>
                    <a:lstStyle/>
                    <a:p>
                      <a:pPr marL="395288" indent="-436563" algn="just">
                        <a:lnSpc>
                          <a:spcPct val="11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18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3.2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Akademsko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osoblje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motivira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uključuje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studente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na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preuzimanje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aktivne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uloge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u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istraživačko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,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naučno-istaživačkom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nastavno-obrazovnom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procesu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uz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odgovarajuće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usmjeravanje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,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konsultacije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podršku</a:t>
                      </a:r>
                      <a:endParaRPr lang="en-US" sz="1800" b="0" dirty="0">
                        <a:solidFill>
                          <a:srgbClr val="595959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53317362"/>
                  </a:ext>
                </a:extLst>
              </a:tr>
              <a:tr h="1252847">
                <a:tc>
                  <a:txBody>
                    <a:bodyPr/>
                    <a:lstStyle/>
                    <a:p>
                      <a:pPr marL="354013" indent="-354013" algn="just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altLang="en-US" sz="1600" b="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*</a:t>
                      </a:r>
                      <a:r>
                        <a:rPr lang="bs-Latn-BA" altLang="en-US" sz="1600" b="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Navedite primjere i rezultate aktivnog učešća studenata u nekom naučno-istraživačkih projekata (dati link), kao i učešće u nastavno-obrazovnom procesu. Dati kraći analitički osvrt na to</a:t>
                      </a:r>
                      <a:r>
                        <a:rPr lang="en-GB" altLang="en-US" sz="1600" b="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*</a:t>
                      </a:r>
                      <a:endParaRPr lang="en-US" sz="1600" b="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6415868"/>
                  </a:ext>
                </a:extLst>
              </a:tr>
            </a:tbl>
          </a:graphicData>
        </a:graphic>
      </p:graphicFrame>
      <p:pic>
        <p:nvPicPr>
          <p:cNvPr id="7" name="Graphic 6" descr="Flower without stem">
            <a:extLst>
              <a:ext uri="{FF2B5EF4-FFF2-40B4-BE49-F238E27FC236}">
                <a16:creationId xmlns:a16="http://schemas.microsoft.com/office/drawing/2014/main" id="{F49A5301-D817-4AC0-BE65-9D14A272495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522277" y="-6365"/>
            <a:ext cx="667882" cy="667882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A5BA3FC5-3B08-4F06-A5AA-CC27BF8A9B00}"/>
              </a:ext>
            </a:extLst>
          </p:cNvPr>
          <p:cNvSpPr/>
          <p:nvPr/>
        </p:nvSpPr>
        <p:spPr>
          <a:xfrm rot="16200000">
            <a:off x="10168934" y="3193595"/>
            <a:ext cx="369876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200" b="1" dirty="0">
                <a:latin typeface="Calibri" panose="020F0502020204030204" pitchFamily="34" charset="0"/>
                <a:ea typeface="Constantia" panose="02030602050306030303" pitchFamily="18" charset="0"/>
                <a:cs typeface="Times New Roman" panose="02020603050405020304" pitchFamily="18" charset="0"/>
              </a:rPr>
              <a:t>“</a:t>
            </a:r>
            <a:r>
              <a:rPr lang="en-GB" sz="1200" b="1" dirty="0" err="1">
                <a:latin typeface="Calibri" panose="020F0502020204030204" pitchFamily="34" charset="0"/>
                <a:ea typeface="Constantia" panose="02030602050306030303" pitchFamily="18" charset="0"/>
                <a:cs typeface="Times New Roman" panose="02020603050405020304" pitchFamily="18" charset="0"/>
              </a:rPr>
              <a:t>Akreditacija</a:t>
            </a:r>
            <a:r>
              <a:rPr lang="en-GB" sz="1200" b="1" dirty="0">
                <a:latin typeface="Calibri" panose="020F0502020204030204" pitchFamily="34" charset="0"/>
                <a:ea typeface="Constantia" panose="02030602050306030303" pitchFamily="18" charset="0"/>
                <a:cs typeface="Times New Roman" panose="02020603050405020304" pitchFamily="18" charset="0"/>
              </a:rPr>
              <a:t> </a:t>
            </a:r>
            <a:r>
              <a:rPr lang="en-GB" sz="1200" b="1" dirty="0" err="1">
                <a:latin typeface="Calibri" panose="020F0502020204030204" pitchFamily="34" charset="0"/>
                <a:ea typeface="Constantia" panose="02030602050306030303" pitchFamily="18" charset="0"/>
                <a:cs typeface="Times New Roman" panose="02020603050405020304" pitchFamily="18" charset="0"/>
              </a:rPr>
              <a:t>studijskih</a:t>
            </a:r>
            <a:r>
              <a:rPr lang="en-GB" sz="1200" b="1" dirty="0">
                <a:latin typeface="Calibri" panose="020F0502020204030204" pitchFamily="34" charset="0"/>
                <a:ea typeface="Constantia" panose="02030602050306030303" pitchFamily="18" charset="0"/>
                <a:cs typeface="Times New Roman" panose="02020603050405020304" pitchFamily="18" charset="0"/>
              </a:rPr>
              <a:t> </a:t>
            </a:r>
            <a:r>
              <a:rPr lang="en-GB" sz="1200" b="1" dirty="0" err="1">
                <a:latin typeface="Calibri" panose="020F0502020204030204" pitchFamily="34" charset="0"/>
                <a:ea typeface="Constantia" panose="02030602050306030303" pitchFamily="18" charset="0"/>
                <a:cs typeface="Times New Roman" panose="02020603050405020304" pitchFamily="18" charset="0"/>
              </a:rPr>
              <a:t>programa</a:t>
            </a:r>
            <a:r>
              <a:rPr lang="en-GB" sz="1200" b="1" dirty="0">
                <a:latin typeface="Calibri" panose="020F0502020204030204" pitchFamily="34" charset="0"/>
                <a:ea typeface="Constantia" panose="02030602050306030303" pitchFamily="18" charset="0"/>
                <a:cs typeface="Times New Roman" panose="02020603050405020304" pitchFamily="18" charset="0"/>
              </a:rPr>
              <a:t>”</a:t>
            </a:r>
            <a:endParaRPr lang="bs-Latn-BA" sz="1200" b="1" dirty="0">
              <a:latin typeface="Calibri" panose="020F0502020204030204" pitchFamily="34" charset="0"/>
              <a:ea typeface="Constantia" panose="02030602050306030303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GB" sz="1200" dirty="0" err="1">
                <a:latin typeface="Calibri" panose="020F0502020204030204" pitchFamily="34" charset="0"/>
                <a:ea typeface="Constantia" panose="02030602050306030303" pitchFamily="18" charset="0"/>
                <a:cs typeface="Times New Roman" panose="02020603050405020304" pitchFamily="18" charset="0"/>
              </a:rPr>
              <a:t>Rektorat</a:t>
            </a:r>
            <a:r>
              <a:rPr lang="en-GB" sz="1200" dirty="0">
                <a:latin typeface="Calibri" panose="020F0502020204030204" pitchFamily="34" charset="0"/>
                <a:ea typeface="Constantia" panose="02030602050306030303" pitchFamily="18" charset="0"/>
                <a:cs typeface="Times New Roman" panose="02020603050405020304" pitchFamily="18" charset="0"/>
              </a:rPr>
              <a:t> UNSA, 01.06.2022.</a:t>
            </a:r>
            <a:endParaRPr lang="en-US" sz="1200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86F8897-BE4A-4E1F-BAD5-8D22E778CF78}"/>
              </a:ext>
            </a:extLst>
          </p:cNvPr>
          <p:cNvSpPr/>
          <p:nvPr/>
        </p:nvSpPr>
        <p:spPr>
          <a:xfrm>
            <a:off x="0" y="-6365"/>
            <a:ext cx="7595417" cy="36933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en-US" dirty="0" err="1"/>
              <a:t>Kriteriji</a:t>
            </a:r>
            <a:r>
              <a:rPr lang="en-US" dirty="0"/>
              <a:t> za </a:t>
            </a:r>
            <a:r>
              <a:rPr lang="en-US" dirty="0" err="1"/>
              <a:t>akreditaciju</a:t>
            </a:r>
            <a:r>
              <a:rPr lang="en-US" dirty="0"/>
              <a:t> </a:t>
            </a:r>
            <a:r>
              <a:rPr lang="en-US" dirty="0" err="1"/>
              <a:t>studijskih</a:t>
            </a:r>
            <a:r>
              <a:rPr lang="en-US" dirty="0"/>
              <a:t> </a:t>
            </a:r>
            <a:r>
              <a:rPr lang="en-US" dirty="0" err="1"/>
              <a:t>programa</a:t>
            </a:r>
            <a:r>
              <a:rPr lang="en-US" dirty="0"/>
              <a:t> </a:t>
            </a:r>
            <a:r>
              <a:rPr lang="en-US" dirty="0" err="1"/>
              <a:t>prvog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drugog</a:t>
            </a:r>
            <a:r>
              <a:rPr lang="en-US" dirty="0"/>
              <a:t> </a:t>
            </a:r>
            <a:r>
              <a:rPr lang="en-US" dirty="0" err="1"/>
              <a:t>ciklusa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2019B83-33DB-49BE-8055-70D664B54FBE}"/>
              </a:ext>
            </a:extLst>
          </p:cNvPr>
          <p:cNvSpPr txBox="1"/>
          <p:nvPr/>
        </p:nvSpPr>
        <p:spPr>
          <a:xfrm>
            <a:off x="0" y="6596740"/>
            <a:ext cx="12192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/>
              <a:t>* </a:t>
            </a:r>
            <a:r>
              <a:rPr lang="en-GB" sz="1100" dirty="0" err="1"/>
              <a:t>Tekst</a:t>
            </a:r>
            <a:r>
              <a:rPr lang="en-GB" sz="1100" dirty="0"/>
              <a:t> </a:t>
            </a:r>
            <a:r>
              <a:rPr lang="en-GB" sz="1100" dirty="0" err="1"/>
              <a:t>preuzet</a:t>
            </a:r>
            <a:r>
              <a:rPr lang="en-GB" sz="1100" dirty="0"/>
              <a:t> </a:t>
            </a:r>
            <a:r>
              <a:rPr lang="en-GB" sz="1100" dirty="0" err="1"/>
              <a:t>iz</a:t>
            </a:r>
            <a:r>
              <a:rPr lang="en-GB" sz="1100" dirty="0"/>
              <a:t> </a:t>
            </a:r>
            <a:r>
              <a:rPr lang="en-GB" sz="1100" dirty="0" err="1"/>
              <a:t>prezentacije</a:t>
            </a:r>
            <a:r>
              <a:rPr lang="en-GB" sz="1100" dirty="0"/>
              <a:t> HEA </a:t>
            </a:r>
            <a:r>
              <a:rPr lang="en-GB" sz="1100" dirty="0" err="1"/>
              <a:t>BiH</a:t>
            </a:r>
            <a:r>
              <a:rPr lang="en-GB" sz="1100" dirty="0"/>
              <a:t>, Banja Luka / Sarajevo, </a:t>
            </a:r>
            <a:r>
              <a:rPr lang="en-GB" sz="1100" dirty="0" err="1"/>
              <a:t>oktobar</a:t>
            </a:r>
            <a:r>
              <a:rPr lang="en-GB" sz="1100" dirty="0"/>
              <a:t> 2017.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42768473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53CC00-8012-487A-AF0F-68D98DF458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5294" y="1047637"/>
            <a:ext cx="2947482" cy="4601183"/>
          </a:xfrm>
        </p:spPr>
        <p:txBody>
          <a:bodyPr anchor="t"/>
          <a:lstStyle/>
          <a:p>
            <a:pPr algn="ctr"/>
            <a:r>
              <a:rPr lang="en-GB" dirty="0" err="1"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Kriterij</a:t>
            </a:r>
            <a:r>
              <a:rPr lang="bs-Latn-BA" dirty="0"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 </a:t>
            </a:r>
            <a:r>
              <a:rPr lang="en-GB" dirty="0"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3</a:t>
            </a:r>
            <a:r>
              <a:rPr lang="bs-Latn-BA" dirty="0"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:</a:t>
            </a:r>
            <a:br>
              <a:rPr lang="bs-Latn-BA" dirty="0">
                <a:solidFill>
                  <a:schemeClr val="accent3">
                    <a:lumMod val="20000"/>
                    <a:lumOff val="80000"/>
                  </a:schemeClr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</a:br>
            <a:br>
              <a:rPr lang="bs-Latn-BA" dirty="0"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</a:br>
            <a:r>
              <a:rPr lang="en-US" dirty="0" err="1"/>
              <a:t>Učenje</a:t>
            </a:r>
            <a:r>
              <a:rPr lang="en-US" dirty="0"/>
              <a:t>, </a:t>
            </a:r>
            <a:r>
              <a:rPr lang="en-US" dirty="0" err="1"/>
              <a:t>poučavanje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vrednovanje</a:t>
            </a:r>
            <a:r>
              <a:rPr lang="en-US" dirty="0"/>
              <a:t> </a:t>
            </a:r>
            <a:r>
              <a:rPr lang="en-US" dirty="0" err="1"/>
              <a:t>usmjereni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studenta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mbria" panose="02040503050406030204" pitchFamily="18" charset="0"/>
              <a:cs typeface="Calibri" panose="020F0502020204030204" pitchFamily="34" charset="0"/>
            </a:endParaRP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0ACCCBE1-70AC-4483-94C4-315DD012961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1968481"/>
              </p:ext>
            </p:extLst>
          </p:nvPr>
        </p:nvGraphicFramePr>
        <p:xfrm>
          <a:off x="3593456" y="855852"/>
          <a:ext cx="7753349" cy="5079424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7753349">
                  <a:extLst>
                    <a:ext uri="{9D8B030D-6E8A-4147-A177-3AD203B41FA5}">
                      <a16:colId xmlns:a16="http://schemas.microsoft.com/office/drawing/2014/main" val="2278068852"/>
                    </a:ext>
                  </a:extLst>
                </a:gridCol>
              </a:tblGrid>
              <a:tr h="1293940">
                <a:tc>
                  <a:txBody>
                    <a:bodyPr/>
                    <a:lstStyle/>
                    <a:p>
                      <a:pPr marL="354013" indent="-354013" algn="just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8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3.3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Studenti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se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ocjenjuju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kroz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javno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dostupne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procedure za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pravedno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,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transparentno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dosljedno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ocjenjivanje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,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kao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kroz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različite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oblike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provjere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znanja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vještina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u </a:t>
                      </a:r>
                      <a:r>
                        <a:rPr lang="en-US" b="1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skladu</a:t>
                      </a:r>
                      <a:r>
                        <a:rPr lang="en-US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b="1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sa</a:t>
                      </a:r>
                      <a:r>
                        <a:rPr lang="en-US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b="1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specifičnostima</a:t>
                      </a:r>
                      <a:r>
                        <a:rPr lang="en-US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b="1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</a:t>
                      </a:r>
                      <a:r>
                        <a:rPr lang="en-US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b="1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postavljenim</a:t>
                      </a:r>
                      <a:r>
                        <a:rPr lang="en-US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b="1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ciljevima</a:t>
                      </a:r>
                      <a:r>
                        <a:rPr lang="en-US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b="1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studijskog</a:t>
                      </a:r>
                      <a:r>
                        <a:rPr lang="en-US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programa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.</a:t>
                      </a:r>
                      <a:endParaRPr lang="en-US" sz="1800" b="0" dirty="0">
                        <a:solidFill>
                          <a:srgbClr val="595959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6415868"/>
                  </a:ext>
                </a:extLst>
              </a:tr>
              <a:tr h="1293940">
                <a:tc>
                  <a:txBody>
                    <a:bodyPr/>
                    <a:lstStyle/>
                    <a:p>
                      <a:pPr marL="742950" lvl="1" indent="-285750" algn="just" eaLnBrk="1" hangingPunct="1">
                        <a:lnSpc>
                          <a:spcPct val="110000"/>
                        </a:lnSpc>
                        <a:spcBef>
                          <a:spcPts val="300"/>
                        </a:spcBef>
                        <a:buClr>
                          <a:srgbClr val="7D93A0"/>
                        </a:buClr>
                        <a:buSzPct val="80000"/>
                        <a:buFont typeface="Arial" panose="020B0604020202020204" pitchFamily="34" charset="0"/>
                        <a:buChar char="•"/>
                      </a:pPr>
                      <a:r>
                        <a:rPr lang="bs-Latn-BA" altLang="en-US" sz="1600" b="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Navedite procedure ocjenjivanja i link do istih</a:t>
                      </a:r>
                    </a:p>
                    <a:p>
                      <a:pPr marL="742950" lvl="1" indent="-285750" algn="just" eaLnBrk="1" hangingPunct="1">
                        <a:lnSpc>
                          <a:spcPct val="110000"/>
                        </a:lnSpc>
                        <a:spcBef>
                          <a:spcPts val="300"/>
                        </a:spcBef>
                        <a:buClr>
                          <a:srgbClr val="7D93A0"/>
                        </a:buClr>
                        <a:buSzPct val="80000"/>
                        <a:buFont typeface="Arial" panose="020B0604020202020204" pitchFamily="34" charset="0"/>
                        <a:buChar char="•"/>
                      </a:pPr>
                      <a:r>
                        <a:rPr lang="bs-Latn-BA" altLang="en-US" sz="1600" b="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Osvrt na prethodne verzije i revizije procedure</a:t>
                      </a:r>
                    </a:p>
                    <a:p>
                      <a:pPr marL="742950" lvl="1" indent="-285750" algn="just" eaLnBrk="1" hangingPunct="1">
                        <a:lnSpc>
                          <a:spcPct val="110000"/>
                        </a:lnSpc>
                        <a:spcBef>
                          <a:spcPts val="300"/>
                        </a:spcBef>
                        <a:buClr>
                          <a:srgbClr val="7D93A0"/>
                        </a:buClr>
                        <a:buSzPct val="80000"/>
                        <a:buFont typeface="Arial" panose="020B0604020202020204" pitchFamily="34" charset="0"/>
                        <a:buChar char="•"/>
                      </a:pPr>
                      <a:r>
                        <a:rPr lang="bs-Latn-BA" altLang="en-US" sz="1600" b="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Opišite kako studente upoznajete s njima, a kako akademsko soblje</a:t>
                      </a:r>
                    </a:p>
                    <a:p>
                      <a:pPr marL="742950" lvl="1" indent="-285750" algn="just" eaLnBrk="1" hangingPunct="1">
                        <a:lnSpc>
                          <a:spcPct val="110000"/>
                        </a:lnSpc>
                        <a:spcBef>
                          <a:spcPts val="300"/>
                        </a:spcBef>
                        <a:buClr>
                          <a:srgbClr val="7D93A0"/>
                        </a:buClr>
                        <a:buSzPct val="80000"/>
                        <a:buFont typeface="Arial" panose="020B0604020202020204" pitchFamily="34" charset="0"/>
                        <a:buChar char="•"/>
                      </a:pPr>
                      <a:r>
                        <a:rPr lang="bs-Latn-BA" altLang="en-US" sz="1600" b="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Mišljenje studenata i nastavnika (iskazano anketno i drugačije) o procedurama</a:t>
                      </a:r>
                      <a:r>
                        <a:rPr lang="en-GB" altLang="en-US" sz="1600" b="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*</a:t>
                      </a:r>
                      <a:endParaRPr lang="bs-Latn-BA" altLang="en-US" sz="1600" b="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63079535"/>
                  </a:ext>
                </a:extLst>
              </a:tr>
              <a:tr h="1197604">
                <a:tc>
                  <a:txBody>
                    <a:bodyPr/>
                    <a:lstStyle/>
                    <a:p>
                      <a:pPr marL="354013" marR="0" lvl="0" indent="-354013" algn="just" defTabSz="914400" rtl="0" eaLnBrk="1" fontAlgn="auto" latinLnBrk="0" hangingPunct="1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3.4 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Procedure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ocjenjivanja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regulišu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: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organizaciju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testova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ispita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,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kriterije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metode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ocjenjivanja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od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strane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ispitivača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komisije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,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transparentnost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ocjenjivanja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b="1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mogućnost</a:t>
                      </a:r>
                      <a:r>
                        <a:rPr lang="en-US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b="1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žalbi</a:t>
                      </a:r>
                      <a:r>
                        <a:rPr lang="en-US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studenata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na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ocjenjivanje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.</a:t>
                      </a:r>
                      <a:endParaRPr lang="en-US" sz="1800" b="0" dirty="0">
                        <a:solidFill>
                          <a:srgbClr val="595959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53234240"/>
                  </a:ext>
                </a:extLst>
              </a:tr>
              <a:tr h="1293940">
                <a:tc>
                  <a:txBody>
                    <a:bodyPr/>
                    <a:lstStyle/>
                    <a:p>
                      <a:pPr marL="742950" lvl="1" indent="-285750" algn="just" eaLnBrk="1" hangingPunct="1">
                        <a:lnSpc>
                          <a:spcPct val="110000"/>
                        </a:lnSpc>
                        <a:spcBef>
                          <a:spcPts val="300"/>
                        </a:spcBef>
                        <a:buClr>
                          <a:srgbClr val="7D93A0"/>
                        </a:buClr>
                        <a:buSzPct val="80000"/>
                        <a:buFont typeface="Arial" panose="020B0604020202020204" pitchFamily="34" charset="0"/>
                        <a:buChar char="•"/>
                      </a:pPr>
                      <a:r>
                        <a:rPr lang="bs-Latn-BA" altLang="en-US" sz="1600" b="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Navedite procedure ocjenjivanja i link do njih</a:t>
                      </a:r>
                    </a:p>
                    <a:p>
                      <a:pPr marL="742950" lvl="1" indent="-285750" algn="just" eaLnBrk="1" hangingPunct="1">
                        <a:lnSpc>
                          <a:spcPct val="110000"/>
                        </a:lnSpc>
                        <a:spcBef>
                          <a:spcPts val="300"/>
                        </a:spcBef>
                        <a:buClr>
                          <a:srgbClr val="7D93A0"/>
                        </a:buClr>
                        <a:buSzPct val="80000"/>
                        <a:buFont typeface="Arial" panose="020B0604020202020204" pitchFamily="34" charset="0"/>
                        <a:buChar char="•"/>
                      </a:pPr>
                      <a:r>
                        <a:rPr lang="bs-Latn-BA" altLang="en-US" sz="1600" b="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Navedite primjer analiziranih žalbi studenata na ocjenjivanje </a:t>
                      </a:r>
                    </a:p>
                    <a:p>
                      <a:pPr marL="742950" lvl="1" indent="-285750" algn="just" eaLnBrk="1" hangingPunct="1">
                        <a:lnSpc>
                          <a:spcPct val="110000"/>
                        </a:lnSpc>
                        <a:spcBef>
                          <a:spcPts val="300"/>
                        </a:spcBef>
                        <a:buClr>
                          <a:srgbClr val="7D93A0"/>
                        </a:buClr>
                        <a:buSzPct val="80000"/>
                        <a:buFont typeface="Arial" panose="020B0604020202020204" pitchFamily="34" charset="0"/>
                        <a:buChar char="•"/>
                      </a:pPr>
                      <a:r>
                        <a:rPr lang="bs-Latn-BA" altLang="en-US" sz="1600" b="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Navedite da</a:t>
                      </a:r>
                      <a:r>
                        <a:rPr lang="en-GB" altLang="en-US" sz="1600" b="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bs-Latn-BA" altLang="en-US" sz="1600" b="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li je bilo revizije ove proce</a:t>
                      </a:r>
                      <a:r>
                        <a:rPr lang="en-GB" altLang="en-US" sz="1600" b="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</a:t>
                      </a:r>
                      <a:r>
                        <a:rPr lang="bs-Latn-BA" altLang="en-US" sz="1600" b="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ure</a:t>
                      </a:r>
                      <a:r>
                        <a:rPr lang="en-GB" altLang="en-US" sz="1600" b="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*</a:t>
                      </a:r>
                      <a:endParaRPr lang="bs-Latn-BA" altLang="en-US" sz="1600" b="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37191134"/>
                  </a:ext>
                </a:extLst>
              </a:tr>
            </a:tbl>
          </a:graphicData>
        </a:graphic>
      </p:graphicFrame>
      <p:pic>
        <p:nvPicPr>
          <p:cNvPr id="7" name="Graphic 6" descr="Flower without stem">
            <a:extLst>
              <a:ext uri="{FF2B5EF4-FFF2-40B4-BE49-F238E27FC236}">
                <a16:creationId xmlns:a16="http://schemas.microsoft.com/office/drawing/2014/main" id="{F49A5301-D817-4AC0-BE65-9D14A272495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522277" y="-6365"/>
            <a:ext cx="667882" cy="667882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A5BA3FC5-3B08-4F06-A5AA-CC27BF8A9B00}"/>
              </a:ext>
            </a:extLst>
          </p:cNvPr>
          <p:cNvSpPr/>
          <p:nvPr/>
        </p:nvSpPr>
        <p:spPr>
          <a:xfrm rot="16200000">
            <a:off x="10168934" y="3193595"/>
            <a:ext cx="369876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200" b="1" dirty="0">
                <a:latin typeface="Calibri" panose="020F0502020204030204" pitchFamily="34" charset="0"/>
                <a:ea typeface="Constantia" panose="02030602050306030303" pitchFamily="18" charset="0"/>
                <a:cs typeface="Times New Roman" panose="02020603050405020304" pitchFamily="18" charset="0"/>
              </a:rPr>
              <a:t>“</a:t>
            </a:r>
            <a:r>
              <a:rPr lang="en-GB" sz="1200" b="1" dirty="0" err="1">
                <a:latin typeface="Calibri" panose="020F0502020204030204" pitchFamily="34" charset="0"/>
                <a:ea typeface="Constantia" panose="02030602050306030303" pitchFamily="18" charset="0"/>
                <a:cs typeface="Times New Roman" panose="02020603050405020304" pitchFamily="18" charset="0"/>
              </a:rPr>
              <a:t>Akreditacija</a:t>
            </a:r>
            <a:r>
              <a:rPr lang="en-GB" sz="1200" b="1" dirty="0">
                <a:latin typeface="Calibri" panose="020F0502020204030204" pitchFamily="34" charset="0"/>
                <a:ea typeface="Constantia" panose="02030602050306030303" pitchFamily="18" charset="0"/>
                <a:cs typeface="Times New Roman" panose="02020603050405020304" pitchFamily="18" charset="0"/>
              </a:rPr>
              <a:t> </a:t>
            </a:r>
            <a:r>
              <a:rPr lang="en-GB" sz="1200" b="1" dirty="0" err="1">
                <a:latin typeface="Calibri" panose="020F0502020204030204" pitchFamily="34" charset="0"/>
                <a:ea typeface="Constantia" panose="02030602050306030303" pitchFamily="18" charset="0"/>
                <a:cs typeface="Times New Roman" panose="02020603050405020304" pitchFamily="18" charset="0"/>
              </a:rPr>
              <a:t>studijskih</a:t>
            </a:r>
            <a:r>
              <a:rPr lang="en-GB" sz="1200" b="1" dirty="0">
                <a:latin typeface="Calibri" panose="020F0502020204030204" pitchFamily="34" charset="0"/>
                <a:ea typeface="Constantia" panose="02030602050306030303" pitchFamily="18" charset="0"/>
                <a:cs typeface="Times New Roman" panose="02020603050405020304" pitchFamily="18" charset="0"/>
              </a:rPr>
              <a:t> </a:t>
            </a:r>
            <a:r>
              <a:rPr lang="en-GB" sz="1200" b="1" dirty="0" err="1">
                <a:latin typeface="Calibri" panose="020F0502020204030204" pitchFamily="34" charset="0"/>
                <a:ea typeface="Constantia" panose="02030602050306030303" pitchFamily="18" charset="0"/>
                <a:cs typeface="Times New Roman" panose="02020603050405020304" pitchFamily="18" charset="0"/>
              </a:rPr>
              <a:t>programa</a:t>
            </a:r>
            <a:r>
              <a:rPr lang="en-GB" sz="1200" b="1" dirty="0">
                <a:latin typeface="Calibri" panose="020F0502020204030204" pitchFamily="34" charset="0"/>
                <a:ea typeface="Constantia" panose="02030602050306030303" pitchFamily="18" charset="0"/>
                <a:cs typeface="Times New Roman" panose="02020603050405020304" pitchFamily="18" charset="0"/>
              </a:rPr>
              <a:t>”</a:t>
            </a:r>
            <a:endParaRPr lang="bs-Latn-BA" sz="1200" b="1" dirty="0">
              <a:latin typeface="Calibri" panose="020F0502020204030204" pitchFamily="34" charset="0"/>
              <a:ea typeface="Constantia" panose="02030602050306030303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GB" sz="1200" dirty="0" err="1">
                <a:latin typeface="Calibri" panose="020F0502020204030204" pitchFamily="34" charset="0"/>
                <a:ea typeface="Constantia" panose="02030602050306030303" pitchFamily="18" charset="0"/>
                <a:cs typeface="Times New Roman" panose="02020603050405020304" pitchFamily="18" charset="0"/>
              </a:rPr>
              <a:t>Rektorat</a:t>
            </a:r>
            <a:r>
              <a:rPr lang="en-GB" sz="1200" dirty="0">
                <a:latin typeface="Calibri" panose="020F0502020204030204" pitchFamily="34" charset="0"/>
                <a:ea typeface="Constantia" panose="02030602050306030303" pitchFamily="18" charset="0"/>
                <a:cs typeface="Times New Roman" panose="02020603050405020304" pitchFamily="18" charset="0"/>
              </a:rPr>
              <a:t> UNSA, 01.06.2022.</a:t>
            </a:r>
            <a:endParaRPr lang="en-US" sz="1200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86F8897-BE4A-4E1F-BAD5-8D22E778CF78}"/>
              </a:ext>
            </a:extLst>
          </p:cNvPr>
          <p:cNvSpPr/>
          <p:nvPr/>
        </p:nvSpPr>
        <p:spPr>
          <a:xfrm>
            <a:off x="0" y="-6365"/>
            <a:ext cx="7595417" cy="36933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en-US" dirty="0" err="1"/>
              <a:t>Kriteriji</a:t>
            </a:r>
            <a:r>
              <a:rPr lang="en-US" dirty="0"/>
              <a:t> za </a:t>
            </a:r>
            <a:r>
              <a:rPr lang="en-US" dirty="0" err="1"/>
              <a:t>akreditaciju</a:t>
            </a:r>
            <a:r>
              <a:rPr lang="en-US" dirty="0"/>
              <a:t> </a:t>
            </a:r>
            <a:r>
              <a:rPr lang="en-US" dirty="0" err="1"/>
              <a:t>studijskih</a:t>
            </a:r>
            <a:r>
              <a:rPr lang="en-US" dirty="0"/>
              <a:t> </a:t>
            </a:r>
            <a:r>
              <a:rPr lang="en-US" dirty="0" err="1"/>
              <a:t>programa</a:t>
            </a:r>
            <a:r>
              <a:rPr lang="en-US" dirty="0"/>
              <a:t> </a:t>
            </a:r>
            <a:r>
              <a:rPr lang="en-US" dirty="0" err="1"/>
              <a:t>prvog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drugog</a:t>
            </a:r>
            <a:r>
              <a:rPr lang="en-US" dirty="0"/>
              <a:t> </a:t>
            </a:r>
            <a:r>
              <a:rPr lang="en-US" dirty="0" err="1"/>
              <a:t>ciklusa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2019B83-33DB-49BE-8055-70D664B54FBE}"/>
              </a:ext>
            </a:extLst>
          </p:cNvPr>
          <p:cNvSpPr txBox="1"/>
          <p:nvPr/>
        </p:nvSpPr>
        <p:spPr>
          <a:xfrm>
            <a:off x="0" y="6596740"/>
            <a:ext cx="12192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/>
              <a:t>* </a:t>
            </a:r>
            <a:r>
              <a:rPr lang="en-GB" sz="1100" dirty="0" err="1"/>
              <a:t>Tekst</a:t>
            </a:r>
            <a:r>
              <a:rPr lang="en-GB" sz="1100" dirty="0"/>
              <a:t> </a:t>
            </a:r>
            <a:r>
              <a:rPr lang="en-GB" sz="1100" dirty="0" err="1"/>
              <a:t>preuzet</a:t>
            </a:r>
            <a:r>
              <a:rPr lang="en-GB" sz="1100" dirty="0"/>
              <a:t> </a:t>
            </a:r>
            <a:r>
              <a:rPr lang="en-GB" sz="1100" dirty="0" err="1"/>
              <a:t>iz</a:t>
            </a:r>
            <a:r>
              <a:rPr lang="en-GB" sz="1100" dirty="0"/>
              <a:t> </a:t>
            </a:r>
            <a:r>
              <a:rPr lang="en-GB" sz="1100" dirty="0" err="1"/>
              <a:t>prezentacije</a:t>
            </a:r>
            <a:r>
              <a:rPr lang="en-GB" sz="1100" dirty="0"/>
              <a:t> HEA </a:t>
            </a:r>
            <a:r>
              <a:rPr lang="en-GB" sz="1100" dirty="0" err="1"/>
              <a:t>BiH</a:t>
            </a:r>
            <a:r>
              <a:rPr lang="en-GB" sz="1100" dirty="0"/>
              <a:t>, Banja Luka / Sarajevo, </a:t>
            </a:r>
            <a:r>
              <a:rPr lang="en-GB" sz="1100" dirty="0" err="1"/>
              <a:t>oktobar</a:t>
            </a:r>
            <a:r>
              <a:rPr lang="en-GB" sz="1100" dirty="0"/>
              <a:t> 2017.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329097041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53CC00-8012-487A-AF0F-68D98DF458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5294" y="1047637"/>
            <a:ext cx="2947482" cy="4601183"/>
          </a:xfrm>
        </p:spPr>
        <p:txBody>
          <a:bodyPr anchor="t"/>
          <a:lstStyle/>
          <a:p>
            <a:pPr algn="ctr"/>
            <a:r>
              <a:rPr lang="en-GB" dirty="0" err="1"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Kriterij</a:t>
            </a:r>
            <a:r>
              <a:rPr lang="bs-Latn-BA" dirty="0"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 </a:t>
            </a:r>
            <a:r>
              <a:rPr lang="en-GB" dirty="0"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3</a:t>
            </a:r>
            <a:r>
              <a:rPr lang="bs-Latn-BA" dirty="0"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:</a:t>
            </a:r>
            <a:br>
              <a:rPr lang="bs-Latn-BA" dirty="0">
                <a:solidFill>
                  <a:schemeClr val="accent3">
                    <a:lumMod val="20000"/>
                    <a:lumOff val="80000"/>
                  </a:schemeClr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</a:br>
            <a:br>
              <a:rPr lang="bs-Latn-BA" dirty="0"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</a:br>
            <a:r>
              <a:rPr lang="en-US" dirty="0" err="1"/>
              <a:t>Učenje</a:t>
            </a:r>
            <a:r>
              <a:rPr lang="en-US" dirty="0"/>
              <a:t>, </a:t>
            </a:r>
            <a:r>
              <a:rPr lang="en-US" dirty="0" err="1"/>
              <a:t>poučavanje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vrednovanje</a:t>
            </a:r>
            <a:r>
              <a:rPr lang="en-US" dirty="0"/>
              <a:t> </a:t>
            </a:r>
            <a:r>
              <a:rPr lang="en-US" dirty="0" err="1"/>
              <a:t>usmjereni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studenta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mbria" panose="02040503050406030204" pitchFamily="18" charset="0"/>
              <a:cs typeface="Calibri" panose="020F0502020204030204" pitchFamily="34" charset="0"/>
            </a:endParaRP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0ACCCBE1-70AC-4483-94C4-315DD012961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7088155"/>
              </p:ext>
            </p:extLst>
          </p:nvPr>
        </p:nvGraphicFramePr>
        <p:xfrm>
          <a:off x="3718742" y="424060"/>
          <a:ext cx="7753349" cy="6172680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7753349">
                  <a:extLst>
                    <a:ext uri="{9D8B030D-6E8A-4147-A177-3AD203B41FA5}">
                      <a16:colId xmlns:a16="http://schemas.microsoft.com/office/drawing/2014/main" val="2278068852"/>
                    </a:ext>
                  </a:extLst>
                </a:gridCol>
              </a:tblGrid>
              <a:tr h="1054791">
                <a:tc>
                  <a:txBody>
                    <a:bodyPr/>
                    <a:lstStyle/>
                    <a:p>
                      <a:pPr marL="452438" marR="0" lvl="0" indent="-452438" algn="just" defTabSz="914400" rtl="0" eaLnBrk="1" fontAlgn="auto" latinLnBrk="0" hangingPunct="1">
                        <a:lnSpc>
                          <a:spcPct val="11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3.5 </a:t>
                      </a:r>
                      <a:r>
                        <a:rPr lang="en-US" b="0" dirty="0" err="1"/>
                        <a:t>Visokoškolska</a:t>
                      </a:r>
                      <a:r>
                        <a:rPr lang="en-US" b="0" dirty="0"/>
                        <a:t> </a:t>
                      </a:r>
                      <a:r>
                        <a:rPr lang="en-US" b="0" dirty="0" err="1"/>
                        <a:t>ustanova</a:t>
                      </a:r>
                      <a:r>
                        <a:rPr lang="en-US" b="0" dirty="0"/>
                        <a:t> </a:t>
                      </a:r>
                      <a:r>
                        <a:rPr lang="en-US" b="0" dirty="0" err="1"/>
                        <a:t>ima</a:t>
                      </a:r>
                      <a:r>
                        <a:rPr lang="en-US" b="0" dirty="0"/>
                        <a:t> </a:t>
                      </a:r>
                      <a:r>
                        <a:rPr lang="en-US" b="0" dirty="0" err="1"/>
                        <a:t>proceduru</a:t>
                      </a:r>
                      <a:r>
                        <a:rPr lang="en-US" b="0" dirty="0"/>
                        <a:t> </a:t>
                      </a:r>
                      <a:r>
                        <a:rPr lang="en-US" b="0" dirty="0" err="1"/>
                        <a:t>koja</a:t>
                      </a:r>
                      <a:r>
                        <a:rPr lang="en-US" b="0" dirty="0"/>
                        <a:t> </a:t>
                      </a:r>
                      <a:r>
                        <a:rPr lang="en-US" b="0" dirty="0" err="1"/>
                        <a:t>definira</a:t>
                      </a:r>
                      <a:r>
                        <a:rPr lang="en-US" b="0" dirty="0"/>
                        <a:t> </a:t>
                      </a:r>
                      <a:r>
                        <a:rPr lang="en-US" b="0" dirty="0" err="1"/>
                        <a:t>postupak</a:t>
                      </a:r>
                      <a:r>
                        <a:rPr lang="en-US" b="0" dirty="0"/>
                        <a:t> </a:t>
                      </a:r>
                      <a:r>
                        <a:rPr lang="en-US" b="0" dirty="0" err="1"/>
                        <a:t>izrade</a:t>
                      </a:r>
                      <a:r>
                        <a:rPr lang="en-US" b="0" dirty="0"/>
                        <a:t>, </a:t>
                      </a:r>
                      <a:r>
                        <a:rPr lang="en-US" b="0" dirty="0" err="1"/>
                        <a:t>strukturu</a:t>
                      </a:r>
                      <a:r>
                        <a:rPr lang="en-US" b="0" dirty="0"/>
                        <a:t> </a:t>
                      </a:r>
                      <a:r>
                        <a:rPr lang="en-US" b="0" dirty="0" err="1"/>
                        <a:t>i</a:t>
                      </a:r>
                      <a:r>
                        <a:rPr lang="en-US" b="0" dirty="0"/>
                        <a:t> </a:t>
                      </a:r>
                      <a:r>
                        <a:rPr lang="en-US" b="0" dirty="0" err="1"/>
                        <a:t>vrednovanje</a:t>
                      </a:r>
                      <a:r>
                        <a:rPr lang="en-US" b="0" dirty="0"/>
                        <a:t> </a:t>
                      </a:r>
                      <a:r>
                        <a:rPr lang="en-US" b="0" dirty="0" err="1"/>
                        <a:t>završnog</a:t>
                      </a:r>
                      <a:r>
                        <a:rPr lang="en-US" b="0" dirty="0"/>
                        <a:t> </a:t>
                      </a:r>
                      <a:r>
                        <a:rPr lang="en-US" b="0" dirty="0" err="1"/>
                        <a:t>rada</a:t>
                      </a:r>
                      <a:r>
                        <a:rPr lang="en-US" b="0" dirty="0"/>
                        <a:t> </a:t>
                      </a:r>
                      <a:r>
                        <a:rPr lang="en-US" b="0" dirty="0" err="1"/>
                        <a:t>studenata</a:t>
                      </a:r>
                      <a:r>
                        <a:rPr lang="en-US" b="0" dirty="0"/>
                        <a:t> </a:t>
                      </a:r>
                      <a:r>
                        <a:rPr lang="en-US" b="0" dirty="0" err="1"/>
                        <a:t>određenog</a:t>
                      </a:r>
                      <a:r>
                        <a:rPr lang="en-US" b="0" dirty="0"/>
                        <a:t> </a:t>
                      </a:r>
                      <a:r>
                        <a:rPr lang="en-US" b="0" dirty="0" err="1"/>
                        <a:t>ciklusa</a:t>
                      </a:r>
                      <a:r>
                        <a:rPr lang="en-US" b="0" dirty="0"/>
                        <a:t> </a:t>
                      </a:r>
                      <a:r>
                        <a:rPr lang="en-US" b="0" dirty="0" err="1"/>
                        <a:t>studija</a:t>
                      </a:r>
                      <a:r>
                        <a:rPr lang="en-US" b="0" dirty="0"/>
                        <a:t>, </a:t>
                      </a:r>
                      <a:r>
                        <a:rPr lang="en-US" b="0" dirty="0" err="1"/>
                        <a:t>kao</a:t>
                      </a:r>
                      <a:r>
                        <a:rPr lang="en-US" b="0" dirty="0"/>
                        <a:t> </a:t>
                      </a:r>
                      <a:r>
                        <a:rPr lang="en-US" b="0" dirty="0" err="1"/>
                        <a:t>i</a:t>
                      </a:r>
                      <a:r>
                        <a:rPr lang="en-US" b="0" dirty="0"/>
                        <a:t> </a:t>
                      </a:r>
                      <a:r>
                        <a:rPr lang="en-US" b="0" dirty="0" err="1"/>
                        <a:t>prava</a:t>
                      </a:r>
                      <a:r>
                        <a:rPr lang="en-US" b="0" dirty="0"/>
                        <a:t> </a:t>
                      </a:r>
                      <a:r>
                        <a:rPr lang="en-US" b="0" dirty="0" err="1"/>
                        <a:t>obaveze</a:t>
                      </a:r>
                      <a:r>
                        <a:rPr lang="en-US" b="0" dirty="0"/>
                        <a:t> </a:t>
                      </a:r>
                      <a:r>
                        <a:rPr lang="en-US" b="0" dirty="0" err="1"/>
                        <a:t>studenta</a:t>
                      </a:r>
                      <a:r>
                        <a:rPr lang="en-US" b="0" dirty="0"/>
                        <a:t> </a:t>
                      </a:r>
                      <a:r>
                        <a:rPr lang="en-US" b="0" dirty="0" err="1"/>
                        <a:t>i</a:t>
                      </a:r>
                      <a:r>
                        <a:rPr lang="en-US" b="0" dirty="0"/>
                        <a:t> </a:t>
                      </a:r>
                      <a:r>
                        <a:rPr lang="en-US" b="0" dirty="0" err="1"/>
                        <a:t>mentora</a:t>
                      </a:r>
                      <a:r>
                        <a:rPr lang="en-US" b="0" dirty="0"/>
                        <a:t> </a:t>
                      </a:r>
                      <a:r>
                        <a:rPr lang="en-US" b="0" dirty="0" err="1"/>
                        <a:t>i</a:t>
                      </a:r>
                      <a:r>
                        <a:rPr lang="en-US" b="0" dirty="0"/>
                        <a:t> </a:t>
                      </a:r>
                      <a:r>
                        <a:rPr lang="en-US" b="0" dirty="0" err="1"/>
                        <a:t>uslove</a:t>
                      </a:r>
                      <a:r>
                        <a:rPr lang="en-US" b="0" dirty="0"/>
                        <a:t> za </a:t>
                      </a:r>
                      <a:r>
                        <a:rPr lang="en-US" b="0" dirty="0" err="1"/>
                        <a:t>mentorstvo</a:t>
                      </a:r>
                      <a:r>
                        <a:rPr lang="en-US" b="0" dirty="0"/>
                        <a:t>.</a:t>
                      </a:r>
                      <a:endParaRPr lang="en-US" sz="1800" b="0" dirty="0">
                        <a:solidFill>
                          <a:srgbClr val="595959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2695817"/>
                  </a:ext>
                </a:extLst>
              </a:tr>
              <a:tr h="1074615">
                <a:tc>
                  <a:txBody>
                    <a:bodyPr/>
                    <a:lstStyle/>
                    <a:p>
                      <a:pPr marL="285750" indent="-285750" algn="just" eaLnBrk="1" hangingPunct="1">
                        <a:lnSpc>
                          <a:spcPct val="110000"/>
                        </a:lnSpc>
                        <a:spcBef>
                          <a:spcPts val="300"/>
                        </a:spcBef>
                        <a:buClr>
                          <a:srgbClr val="7D93A0"/>
                        </a:buClr>
                        <a:buSzPct val="80000"/>
                        <a:buFont typeface="Arial" panose="020B0604020202020204" pitchFamily="34" charset="0"/>
                        <a:buChar char="•"/>
                      </a:pPr>
                      <a:r>
                        <a:rPr lang="bs-Latn-BA" altLang="en-US" sz="1600" b="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Navedite link do ovog dokumenta i dajte kraći analitički osvrt na njegovu primjenu</a:t>
                      </a:r>
                    </a:p>
                    <a:p>
                      <a:pPr marL="742950" lvl="1" indent="-285750" algn="just" eaLnBrk="1" hangingPunct="1">
                        <a:lnSpc>
                          <a:spcPct val="110000"/>
                        </a:lnSpc>
                        <a:spcBef>
                          <a:spcPts val="300"/>
                        </a:spcBef>
                        <a:buClr>
                          <a:srgbClr val="7D93A0"/>
                        </a:buClr>
                        <a:buSzPct val="80000"/>
                        <a:buFont typeface="Arial" panose="020B0604020202020204" pitchFamily="34" charset="0"/>
                        <a:buChar char="•"/>
                      </a:pPr>
                      <a:r>
                        <a:rPr lang="bs-Latn-BA" altLang="en-US" sz="1600" b="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Mišljenje studenata (iskazano anketno i drugačije) o mentorima</a:t>
                      </a:r>
                    </a:p>
                    <a:p>
                      <a:pPr marL="742950" lvl="1" indent="-285750" algn="just" eaLnBrk="1" hangingPunct="1">
                        <a:lnSpc>
                          <a:spcPct val="110000"/>
                        </a:lnSpc>
                        <a:spcBef>
                          <a:spcPts val="300"/>
                        </a:spcBef>
                        <a:buClr>
                          <a:srgbClr val="7D93A0"/>
                        </a:buClr>
                        <a:buSzPct val="80000"/>
                        <a:buFont typeface="Arial" panose="020B0604020202020204" pitchFamily="34" charset="0"/>
                        <a:buChar char="•"/>
                      </a:pPr>
                      <a:r>
                        <a:rPr lang="bs-Latn-BA" altLang="en-US" sz="1600" b="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Baza mentorstva, kompetentnost</a:t>
                      </a:r>
                    </a:p>
                    <a:p>
                      <a:pPr marL="742950" lvl="1" indent="-285750" algn="just" eaLnBrk="1" hangingPunct="1">
                        <a:lnSpc>
                          <a:spcPct val="110000"/>
                        </a:lnSpc>
                        <a:spcBef>
                          <a:spcPts val="300"/>
                        </a:spcBef>
                        <a:buClr>
                          <a:srgbClr val="7D93A0"/>
                        </a:buClr>
                        <a:buSzPct val="80000"/>
                        <a:buFont typeface="Arial" panose="020B0604020202020204" pitchFamily="34" charset="0"/>
                        <a:buChar char="•"/>
                      </a:pPr>
                      <a:r>
                        <a:rPr lang="bs-Latn-BA" altLang="en-US" sz="1600" b="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Osvrt na ranije verzije i revizije (ako ih je bilo)</a:t>
                      </a:r>
                      <a:r>
                        <a:rPr lang="en-GB" altLang="en-US" sz="1600" b="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*</a:t>
                      </a:r>
                      <a:endParaRPr lang="bs-Latn-BA" altLang="en-US" sz="1600" b="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53317362"/>
                  </a:ext>
                </a:extLst>
              </a:tr>
              <a:tr h="1118818">
                <a:tc>
                  <a:txBody>
                    <a:bodyPr/>
                    <a:lstStyle/>
                    <a:p>
                      <a:pPr marL="354013" indent="-354013" algn="just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8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3.6 </a:t>
                      </a:r>
                      <a:r>
                        <a:rPr lang="en-US" b="0" dirty="0" err="1"/>
                        <a:t>Predstavnici</a:t>
                      </a:r>
                      <a:r>
                        <a:rPr lang="en-US" b="0" dirty="0"/>
                        <a:t> </a:t>
                      </a:r>
                      <a:r>
                        <a:rPr lang="en-US" b="0" dirty="0" err="1"/>
                        <a:t>studenata</a:t>
                      </a:r>
                      <a:r>
                        <a:rPr lang="en-US" b="0" dirty="0"/>
                        <a:t> </a:t>
                      </a:r>
                      <a:r>
                        <a:rPr lang="en-US" b="0" dirty="0" err="1"/>
                        <a:t>su</a:t>
                      </a:r>
                      <a:r>
                        <a:rPr lang="en-US" b="0" dirty="0"/>
                        <a:t> </a:t>
                      </a:r>
                      <a:r>
                        <a:rPr lang="en-US" b="0" dirty="0" err="1"/>
                        <a:t>uključeni</a:t>
                      </a:r>
                      <a:r>
                        <a:rPr lang="en-US" b="0" dirty="0"/>
                        <a:t> u rad </a:t>
                      </a:r>
                      <a:r>
                        <a:rPr lang="en-US" b="0" dirty="0" err="1"/>
                        <a:t>tijela</a:t>
                      </a:r>
                      <a:r>
                        <a:rPr lang="en-US" b="0" dirty="0"/>
                        <a:t> </a:t>
                      </a:r>
                      <a:r>
                        <a:rPr lang="en-US" b="0" dirty="0" err="1"/>
                        <a:t>visokoškolske</a:t>
                      </a:r>
                      <a:r>
                        <a:rPr lang="en-US" b="0" dirty="0"/>
                        <a:t> </a:t>
                      </a:r>
                      <a:r>
                        <a:rPr lang="en-US" b="0" dirty="0" err="1"/>
                        <a:t>ustanove</a:t>
                      </a:r>
                      <a:r>
                        <a:rPr lang="en-US" b="0" dirty="0"/>
                        <a:t> </a:t>
                      </a:r>
                      <a:r>
                        <a:rPr lang="en-US" b="0" dirty="0" err="1"/>
                        <a:t>čija</a:t>
                      </a:r>
                      <a:r>
                        <a:rPr lang="en-US" b="0" dirty="0"/>
                        <a:t> je </a:t>
                      </a:r>
                      <a:r>
                        <a:rPr lang="en-US" b="0" dirty="0" err="1"/>
                        <a:t>nadležnost</a:t>
                      </a:r>
                      <a:r>
                        <a:rPr lang="en-US" b="0" dirty="0"/>
                        <a:t> </a:t>
                      </a:r>
                      <a:r>
                        <a:rPr lang="en-US" b="0" dirty="0" err="1"/>
                        <a:t>upravljanje</a:t>
                      </a:r>
                      <a:r>
                        <a:rPr lang="en-US" b="0" dirty="0"/>
                        <a:t> </a:t>
                      </a:r>
                      <a:r>
                        <a:rPr lang="en-US" b="0" dirty="0" err="1"/>
                        <a:t>i</a:t>
                      </a:r>
                      <a:r>
                        <a:rPr lang="en-US" b="0" dirty="0"/>
                        <a:t> </a:t>
                      </a:r>
                      <a:r>
                        <a:rPr lang="en-US" b="0" dirty="0" err="1"/>
                        <a:t>donošenje</a:t>
                      </a:r>
                      <a:r>
                        <a:rPr lang="en-US" b="0" dirty="0"/>
                        <a:t> </a:t>
                      </a:r>
                      <a:r>
                        <a:rPr lang="en-US" b="0" dirty="0" err="1"/>
                        <a:t>određenih</a:t>
                      </a:r>
                      <a:r>
                        <a:rPr lang="en-US" b="0" dirty="0"/>
                        <a:t> </a:t>
                      </a:r>
                      <a:r>
                        <a:rPr lang="en-US" b="0" dirty="0" err="1"/>
                        <a:t>odluka</a:t>
                      </a:r>
                      <a:r>
                        <a:rPr lang="en-US" b="0" dirty="0"/>
                        <a:t> o </a:t>
                      </a:r>
                      <a:r>
                        <a:rPr lang="en-US" b="0" dirty="0" err="1"/>
                        <a:t>studijskim</a:t>
                      </a:r>
                      <a:r>
                        <a:rPr lang="en-US" b="0" dirty="0"/>
                        <a:t> </a:t>
                      </a:r>
                      <a:r>
                        <a:rPr lang="en-US" b="0" dirty="0" err="1"/>
                        <a:t>programima</a:t>
                      </a:r>
                      <a:r>
                        <a:rPr lang="en-US" b="0" dirty="0"/>
                        <a:t>. </a:t>
                      </a:r>
                      <a:endParaRPr lang="en-US" sz="1800" b="0" dirty="0">
                        <a:solidFill>
                          <a:srgbClr val="595959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6415868"/>
                  </a:ext>
                </a:extLst>
              </a:tr>
              <a:tr h="966707">
                <a:tc>
                  <a:txBody>
                    <a:bodyPr/>
                    <a:lstStyle/>
                    <a:p>
                      <a:pPr marL="285750" indent="-285750" algn="just" eaLnBrk="1" hangingPunct="1">
                        <a:lnSpc>
                          <a:spcPct val="110000"/>
                        </a:lnSpc>
                        <a:spcBef>
                          <a:spcPts val="300"/>
                        </a:spcBef>
                        <a:buClr>
                          <a:srgbClr val="7D93A0"/>
                        </a:buClr>
                        <a:buSzPct val="80000"/>
                        <a:buFont typeface="Arial" panose="020B0604020202020204" pitchFamily="34" charset="0"/>
                        <a:buChar char="•"/>
                      </a:pPr>
                      <a:r>
                        <a:rPr lang="bs-Latn-BA" altLang="en-US" sz="1600" b="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Navedite link do ovog dokumenta koji reguliše uključenost studenata</a:t>
                      </a:r>
                    </a:p>
                    <a:p>
                      <a:pPr marL="285750" indent="-285750" algn="just" eaLnBrk="1" hangingPunct="1">
                        <a:lnSpc>
                          <a:spcPct val="110000"/>
                        </a:lnSpc>
                        <a:spcBef>
                          <a:spcPts val="300"/>
                        </a:spcBef>
                        <a:buClr>
                          <a:srgbClr val="7D93A0"/>
                        </a:buClr>
                        <a:buSzPct val="80000"/>
                        <a:buFont typeface="Arial" panose="020B0604020202020204" pitchFamily="34" charset="0"/>
                        <a:buChar char="•"/>
                      </a:pPr>
                      <a:r>
                        <a:rPr lang="bs-Latn-BA" altLang="en-US" sz="1600" b="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dati kraći analitički osvrt na njegovu primjenu, učešće i efikasnost studenata u tijelima VŠU</a:t>
                      </a:r>
                      <a:r>
                        <a:rPr lang="en-GB" altLang="en-US" sz="1600" b="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*</a:t>
                      </a:r>
                      <a:endParaRPr lang="bs-Latn-BA" altLang="en-US" sz="1600" b="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63079535"/>
                  </a:ext>
                </a:extLst>
              </a:tr>
              <a:tr h="891923">
                <a:tc>
                  <a:txBody>
                    <a:bodyPr/>
                    <a:lstStyle/>
                    <a:p>
                      <a:pPr marL="0" indent="0" algn="just" eaLnBrk="1" hangingPunct="1">
                        <a:lnSpc>
                          <a:spcPct val="110000"/>
                        </a:lnSpc>
                        <a:spcBef>
                          <a:spcPts val="300"/>
                        </a:spcBef>
                        <a:buClr>
                          <a:srgbClr val="7D93A0"/>
                        </a:buClr>
                        <a:buSzPct val="80000"/>
                        <a:buFont typeface="Arial" panose="020B0604020202020204" pitchFamily="34" charset="0"/>
                        <a:buNone/>
                      </a:pPr>
                      <a:r>
                        <a:rPr lang="en-US" sz="18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3.7. </a:t>
                      </a:r>
                      <a:r>
                        <a:rPr lang="en-US" sz="1800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Visokoškolska</a:t>
                      </a:r>
                      <a:r>
                        <a:rPr lang="en-US" sz="18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800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ustanova</a:t>
                      </a:r>
                      <a:r>
                        <a:rPr lang="en-US" sz="18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800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ima</a:t>
                      </a:r>
                      <a:r>
                        <a:rPr lang="en-US" sz="18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800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uspostavljen</a:t>
                      </a:r>
                      <a:r>
                        <a:rPr lang="en-US" sz="18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800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mehanizam</a:t>
                      </a:r>
                      <a:r>
                        <a:rPr lang="en-US" sz="18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800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</a:t>
                      </a:r>
                      <a:r>
                        <a:rPr lang="en-US" sz="18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procedure za </a:t>
                      </a:r>
                      <a:r>
                        <a:rPr lang="en-US" sz="1800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podršku</a:t>
                      </a:r>
                      <a:r>
                        <a:rPr lang="en-US" sz="18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800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studentima</a:t>
                      </a:r>
                      <a:r>
                        <a:rPr lang="en-US" sz="18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za </a:t>
                      </a:r>
                      <a:r>
                        <a:rPr lang="en-US" sz="1800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savjetovanje</a:t>
                      </a:r>
                      <a:r>
                        <a:rPr lang="en-US" sz="18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o </a:t>
                      </a:r>
                      <a:r>
                        <a:rPr lang="en-US" sz="1800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budućem</a:t>
                      </a:r>
                      <a:r>
                        <a:rPr lang="en-US" sz="18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800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razvoju</a:t>
                      </a:r>
                      <a:r>
                        <a:rPr lang="en-US" sz="18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800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karijere</a:t>
                      </a:r>
                      <a:r>
                        <a:rPr lang="en-US" sz="18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. </a:t>
                      </a:r>
                      <a:endParaRPr lang="bs-Latn-BA" altLang="en-US" sz="1800" b="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8320705"/>
                  </a:ext>
                </a:extLst>
              </a:tr>
              <a:tr h="966707">
                <a:tc>
                  <a:txBody>
                    <a:bodyPr/>
                    <a:lstStyle/>
                    <a:p>
                      <a:pPr marL="285750" indent="-285750" algn="just" eaLnBrk="1" hangingPunct="1">
                        <a:lnSpc>
                          <a:spcPct val="110000"/>
                        </a:lnSpc>
                        <a:spcBef>
                          <a:spcPts val="300"/>
                        </a:spcBef>
                        <a:buClr>
                          <a:srgbClr val="7D93A0"/>
                        </a:buClr>
                        <a:buSzPct val="80000"/>
                        <a:buFont typeface="Arial" panose="020B0604020202020204" pitchFamily="34" charset="0"/>
                        <a:buChar char="•"/>
                      </a:pPr>
                      <a:r>
                        <a:rPr lang="bs-Latn-BA" altLang="en-US" sz="1600" b="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Link do akta kojim se reguliše navedna podrška studentima </a:t>
                      </a:r>
                    </a:p>
                    <a:p>
                      <a:pPr marL="285750" indent="-285750" algn="just" eaLnBrk="1" hangingPunct="1">
                        <a:lnSpc>
                          <a:spcPct val="110000"/>
                        </a:lnSpc>
                        <a:spcBef>
                          <a:spcPts val="300"/>
                        </a:spcBef>
                        <a:buClr>
                          <a:srgbClr val="7D93A0"/>
                        </a:buClr>
                        <a:buSzPct val="80000"/>
                        <a:buFont typeface="Arial" panose="020B0604020202020204" pitchFamily="34" charset="0"/>
                        <a:buChar char="•"/>
                      </a:pPr>
                      <a:r>
                        <a:rPr lang="bs-Latn-BA" altLang="en-US" sz="1600" b="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Navedite djelotvoran primjer (alumni....)</a:t>
                      </a:r>
                      <a:r>
                        <a:rPr lang="en-GB" altLang="en-US" sz="1600" b="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*</a:t>
                      </a:r>
                      <a:endParaRPr lang="bs-Latn-BA" altLang="en-US" sz="1600" b="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15440464"/>
                  </a:ext>
                </a:extLst>
              </a:tr>
            </a:tbl>
          </a:graphicData>
        </a:graphic>
      </p:graphicFrame>
      <p:pic>
        <p:nvPicPr>
          <p:cNvPr id="7" name="Graphic 6" descr="Flower without stem">
            <a:extLst>
              <a:ext uri="{FF2B5EF4-FFF2-40B4-BE49-F238E27FC236}">
                <a16:creationId xmlns:a16="http://schemas.microsoft.com/office/drawing/2014/main" id="{F49A5301-D817-4AC0-BE65-9D14A272495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522277" y="-6365"/>
            <a:ext cx="667882" cy="667882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F3E6A1FE-867E-47A1-940B-B8EAB9052337}"/>
              </a:ext>
            </a:extLst>
          </p:cNvPr>
          <p:cNvSpPr/>
          <p:nvPr/>
        </p:nvSpPr>
        <p:spPr>
          <a:xfrm rot="16200000">
            <a:off x="10168934" y="3193595"/>
            <a:ext cx="369876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200" b="1" dirty="0">
                <a:latin typeface="Calibri" panose="020F0502020204030204" pitchFamily="34" charset="0"/>
                <a:ea typeface="Constantia" panose="02030602050306030303" pitchFamily="18" charset="0"/>
                <a:cs typeface="Times New Roman" panose="02020603050405020304" pitchFamily="18" charset="0"/>
              </a:rPr>
              <a:t>“</a:t>
            </a:r>
            <a:r>
              <a:rPr lang="en-GB" sz="1200" b="1" dirty="0" err="1">
                <a:latin typeface="Calibri" panose="020F0502020204030204" pitchFamily="34" charset="0"/>
                <a:ea typeface="Constantia" panose="02030602050306030303" pitchFamily="18" charset="0"/>
                <a:cs typeface="Times New Roman" panose="02020603050405020304" pitchFamily="18" charset="0"/>
              </a:rPr>
              <a:t>Akreditacija</a:t>
            </a:r>
            <a:r>
              <a:rPr lang="en-GB" sz="1200" b="1" dirty="0">
                <a:latin typeface="Calibri" panose="020F0502020204030204" pitchFamily="34" charset="0"/>
                <a:ea typeface="Constantia" panose="02030602050306030303" pitchFamily="18" charset="0"/>
                <a:cs typeface="Times New Roman" panose="02020603050405020304" pitchFamily="18" charset="0"/>
              </a:rPr>
              <a:t> </a:t>
            </a:r>
            <a:r>
              <a:rPr lang="en-GB" sz="1200" b="1" dirty="0" err="1">
                <a:latin typeface="Calibri" panose="020F0502020204030204" pitchFamily="34" charset="0"/>
                <a:ea typeface="Constantia" panose="02030602050306030303" pitchFamily="18" charset="0"/>
                <a:cs typeface="Times New Roman" panose="02020603050405020304" pitchFamily="18" charset="0"/>
              </a:rPr>
              <a:t>studijskih</a:t>
            </a:r>
            <a:r>
              <a:rPr lang="en-GB" sz="1200" b="1" dirty="0">
                <a:latin typeface="Calibri" panose="020F0502020204030204" pitchFamily="34" charset="0"/>
                <a:ea typeface="Constantia" panose="02030602050306030303" pitchFamily="18" charset="0"/>
                <a:cs typeface="Times New Roman" panose="02020603050405020304" pitchFamily="18" charset="0"/>
              </a:rPr>
              <a:t> </a:t>
            </a:r>
            <a:r>
              <a:rPr lang="en-GB" sz="1200" b="1" dirty="0" err="1">
                <a:latin typeface="Calibri" panose="020F0502020204030204" pitchFamily="34" charset="0"/>
                <a:ea typeface="Constantia" panose="02030602050306030303" pitchFamily="18" charset="0"/>
                <a:cs typeface="Times New Roman" panose="02020603050405020304" pitchFamily="18" charset="0"/>
              </a:rPr>
              <a:t>programa</a:t>
            </a:r>
            <a:r>
              <a:rPr lang="en-GB" sz="1200" b="1" dirty="0">
                <a:latin typeface="Calibri" panose="020F0502020204030204" pitchFamily="34" charset="0"/>
                <a:ea typeface="Constantia" panose="02030602050306030303" pitchFamily="18" charset="0"/>
                <a:cs typeface="Times New Roman" panose="02020603050405020304" pitchFamily="18" charset="0"/>
              </a:rPr>
              <a:t>”</a:t>
            </a:r>
            <a:endParaRPr lang="bs-Latn-BA" sz="1200" b="1" dirty="0">
              <a:latin typeface="Calibri" panose="020F0502020204030204" pitchFamily="34" charset="0"/>
              <a:ea typeface="Constantia" panose="02030602050306030303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GB" sz="1200" dirty="0" err="1">
                <a:latin typeface="Calibri" panose="020F0502020204030204" pitchFamily="34" charset="0"/>
                <a:ea typeface="Constantia" panose="02030602050306030303" pitchFamily="18" charset="0"/>
                <a:cs typeface="Times New Roman" panose="02020603050405020304" pitchFamily="18" charset="0"/>
              </a:rPr>
              <a:t>Rektorat</a:t>
            </a:r>
            <a:r>
              <a:rPr lang="en-GB" sz="1200" dirty="0">
                <a:latin typeface="Calibri" panose="020F0502020204030204" pitchFamily="34" charset="0"/>
                <a:ea typeface="Constantia" panose="02030602050306030303" pitchFamily="18" charset="0"/>
                <a:cs typeface="Times New Roman" panose="02020603050405020304" pitchFamily="18" charset="0"/>
              </a:rPr>
              <a:t> UNSA, 01.06.2022.</a:t>
            </a:r>
            <a:endParaRPr lang="en-US" sz="1200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4B69BC9-402C-454A-9751-1B605845CF2C}"/>
              </a:ext>
            </a:extLst>
          </p:cNvPr>
          <p:cNvSpPr/>
          <p:nvPr/>
        </p:nvSpPr>
        <p:spPr>
          <a:xfrm>
            <a:off x="0" y="-6365"/>
            <a:ext cx="7595417" cy="36933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en-US" dirty="0" err="1"/>
              <a:t>Kriteriji</a:t>
            </a:r>
            <a:r>
              <a:rPr lang="en-US" dirty="0"/>
              <a:t> za </a:t>
            </a:r>
            <a:r>
              <a:rPr lang="en-US" dirty="0" err="1"/>
              <a:t>akreditaciju</a:t>
            </a:r>
            <a:r>
              <a:rPr lang="en-US" dirty="0"/>
              <a:t> </a:t>
            </a:r>
            <a:r>
              <a:rPr lang="en-US" dirty="0" err="1"/>
              <a:t>studijskih</a:t>
            </a:r>
            <a:r>
              <a:rPr lang="en-US" dirty="0"/>
              <a:t> </a:t>
            </a:r>
            <a:r>
              <a:rPr lang="en-US" dirty="0" err="1"/>
              <a:t>programa</a:t>
            </a:r>
            <a:r>
              <a:rPr lang="en-US" dirty="0"/>
              <a:t> </a:t>
            </a:r>
            <a:r>
              <a:rPr lang="en-US" dirty="0" err="1"/>
              <a:t>prvog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drugog</a:t>
            </a:r>
            <a:r>
              <a:rPr lang="en-US" dirty="0"/>
              <a:t> </a:t>
            </a:r>
            <a:r>
              <a:rPr lang="en-US" dirty="0" err="1"/>
              <a:t>ciklusa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B459A65-EC40-4027-878A-8FFDFC759110}"/>
              </a:ext>
            </a:extLst>
          </p:cNvPr>
          <p:cNvSpPr txBox="1"/>
          <p:nvPr/>
        </p:nvSpPr>
        <p:spPr>
          <a:xfrm>
            <a:off x="0" y="6596740"/>
            <a:ext cx="12192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/>
              <a:t>* </a:t>
            </a:r>
            <a:r>
              <a:rPr lang="en-GB" sz="1100" dirty="0" err="1"/>
              <a:t>Tekst</a:t>
            </a:r>
            <a:r>
              <a:rPr lang="en-GB" sz="1100" dirty="0"/>
              <a:t> </a:t>
            </a:r>
            <a:r>
              <a:rPr lang="en-GB" sz="1100" dirty="0" err="1"/>
              <a:t>preuzet</a:t>
            </a:r>
            <a:r>
              <a:rPr lang="en-GB" sz="1100" dirty="0"/>
              <a:t> </a:t>
            </a:r>
            <a:r>
              <a:rPr lang="en-GB" sz="1100" dirty="0" err="1"/>
              <a:t>iz</a:t>
            </a:r>
            <a:r>
              <a:rPr lang="en-GB" sz="1100" dirty="0"/>
              <a:t> </a:t>
            </a:r>
            <a:r>
              <a:rPr lang="en-GB" sz="1100" dirty="0" err="1"/>
              <a:t>prezentacije</a:t>
            </a:r>
            <a:r>
              <a:rPr lang="en-GB" sz="1100" dirty="0"/>
              <a:t> HEA </a:t>
            </a:r>
            <a:r>
              <a:rPr lang="en-GB" sz="1100" dirty="0" err="1"/>
              <a:t>BiH</a:t>
            </a:r>
            <a:r>
              <a:rPr lang="en-GB" sz="1100" dirty="0"/>
              <a:t>, Banja Luka / Sarajevo, </a:t>
            </a:r>
            <a:r>
              <a:rPr lang="en-GB" sz="1100" dirty="0" err="1"/>
              <a:t>oktobar</a:t>
            </a:r>
            <a:r>
              <a:rPr lang="en-GB" sz="1100" dirty="0"/>
              <a:t> 2017.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10570720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02FBDA-FC94-4CFD-B3DD-0F2C2D1694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9290" y="1128408"/>
            <a:ext cx="3265714" cy="4702121"/>
          </a:xfrm>
        </p:spPr>
        <p:txBody>
          <a:bodyPr>
            <a:normAutofit/>
          </a:bodyPr>
          <a:lstStyle/>
          <a:p>
            <a:r>
              <a:rPr lang="en-GB" dirty="0" err="1"/>
              <a:t>Akreditacija</a:t>
            </a:r>
            <a:br>
              <a:rPr lang="en-GB" dirty="0"/>
            </a:br>
            <a:r>
              <a:rPr lang="en-GB" dirty="0" err="1"/>
              <a:t>studijskih</a:t>
            </a:r>
            <a:r>
              <a:rPr lang="en-GB" dirty="0"/>
              <a:t> </a:t>
            </a:r>
            <a:r>
              <a:rPr lang="en-GB" dirty="0" err="1"/>
              <a:t>programa</a:t>
            </a: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D1D8A3E-C713-4CAB-B966-67A252C96566}"/>
              </a:ext>
            </a:extLst>
          </p:cNvPr>
          <p:cNvSpPr/>
          <p:nvPr/>
        </p:nvSpPr>
        <p:spPr>
          <a:xfrm>
            <a:off x="3723028" y="1879722"/>
            <a:ext cx="6867217" cy="27392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63638" indent="-1163638" algn="just">
              <a:spcBef>
                <a:spcPts val="300"/>
              </a:spcBef>
              <a:spcAft>
                <a:spcPts val="300"/>
              </a:spcAft>
            </a:pP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0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8.03.2019.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Odluku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o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izmjenama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dopunama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odluke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o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normama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kojima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se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određuju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minimalni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standardi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u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području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visokog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obrazovanja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u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BiH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(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Sl.glasnik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BiH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br.26/19)</a:t>
            </a:r>
          </a:p>
          <a:p>
            <a:pPr marL="1163638" indent="-1163638" algn="just">
              <a:spcBef>
                <a:spcPts val="300"/>
              </a:spcBef>
              <a:spcAft>
                <a:spcPts val="300"/>
              </a:spcAft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16.02.2017.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Odluku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o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kriterijima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za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akreditaciju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studijskih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programa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prvog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drugog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ciklusa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studija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u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BiH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(Sl.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glasnik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BiH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, br. 47/17)</a:t>
            </a:r>
          </a:p>
          <a:p>
            <a:pPr marL="1163638" indent="-1163638" algn="just">
              <a:spcBef>
                <a:spcPts val="300"/>
              </a:spcBef>
              <a:spcAft>
                <a:spcPts val="300"/>
              </a:spcAft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24.10.2011.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Odluka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o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normama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kojima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se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određuju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minimalni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standardi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u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području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visokog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obrazovanja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u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BiH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(Sl.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glasnik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BiH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, br. 100/11)</a:t>
            </a:r>
          </a:p>
        </p:txBody>
      </p:sp>
      <p:sp>
        <p:nvSpPr>
          <p:cNvPr id="5" name="Arrow: Up 4">
            <a:extLst>
              <a:ext uri="{FF2B5EF4-FFF2-40B4-BE49-F238E27FC236}">
                <a16:creationId xmlns:a16="http://schemas.microsoft.com/office/drawing/2014/main" id="{4B961DC1-7D57-48C5-A31B-9B1EC7A4C922}"/>
              </a:ext>
            </a:extLst>
          </p:cNvPr>
          <p:cNvSpPr/>
          <p:nvPr/>
        </p:nvSpPr>
        <p:spPr>
          <a:xfrm>
            <a:off x="10898269" y="2146041"/>
            <a:ext cx="709013" cy="1954367"/>
          </a:xfrm>
          <a:prstGeom prst="up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8662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53CC00-8012-487A-AF0F-68D98DF458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5294" y="1047637"/>
            <a:ext cx="2947482" cy="4601183"/>
          </a:xfrm>
        </p:spPr>
        <p:txBody>
          <a:bodyPr anchor="t"/>
          <a:lstStyle/>
          <a:p>
            <a:pPr algn="ctr"/>
            <a:r>
              <a:rPr lang="en-GB" dirty="0" err="1"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Kriterij</a:t>
            </a:r>
            <a:r>
              <a:rPr lang="bs-Latn-BA" dirty="0"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 </a:t>
            </a:r>
            <a:r>
              <a:rPr lang="en-GB" dirty="0"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4</a:t>
            </a:r>
            <a:r>
              <a:rPr lang="bs-Latn-BA" dirty="0"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:</a:t>
            </a:r>
            <a:br>
              <a:rPr lang="bs-Latn-BA" dirty="0">
                <a:solidFill>
                  <a:schemeClr val="accent3">
                    <a:lumMod val="20000"/>
                    <a:lumOff val="80000"/>
                  </a:schemeClr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</a:br>
            <a:br>
              <a:rPr lang="bs-Latn-BA" dirty="0"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</a:br>
            <a:r>
              <a:rPr lang="en-US" dirty="0" err="1"/>
              <a:t>Upis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napredovanje</a:t>
            </a:r>
            <a:r>
              <a:rPr lang="en-US" dirty="0"/>
              <a:t> </a:t>
            </a:r>
            <a:r>
              <a:rPr lang="en-US" dirty="0" err="1"/>
              <a:t>studenata</a:t>
            </a:r>
            <a:r>
              <a:rPr lang="en-US" dirty="0"/>
              <a:t>, </a:t>
            </a:r>
            <a:r>
              <a:rPr lang="en-US" dirty="0" err="1"/>
              <a:t>priznavanje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certificiranje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mbria" panose="02040503050406030204" pitchFamily="18" charset="0"/>
              <a:cs typeface="Calibri" panose="020F0502020204030204" pitchFamily="34" charset="0"/>
            </a:endParaRP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0ACCCBE1-70AC-4483-94C4-315DD012961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1271132"/>
              </p:ext>
            </p:extLst>
          </p:nvPr>
        </p:nvGraphicFramePr>
        <p:xfrm>
          <a:off x="3494331" y="461659"/>
          <a:ext cx="8168934" cy="6165342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8168934">
                  <a:extLst>
                    <a:ext uri="{9D8B030D-6E8A-4147-A177-3AD203B41FA5}">
                      <a16:colId xmlns:a16="http://schemas.microsoft.com/office/drawing/2014/main" val="2278068852"/>
                    </a:ext>
                  </a:extLst>
                </a:gridCol>
              </a:tblGrid>
              <a:tr h="2159926">
                <a:tc>
                  <a:txBody>
                    <a:bodyPr/>
                    <a:lstStyle/>
                    <a:p>
                      <a:pPr marL="452438" indent="-452438" algn="just">
                        <a:lnSpc>
                          <a:spcPct val="11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4.1 </a:t>
                      </a:r>
                      <a:r>
                        <a:rPr lang="en-US" sz="1700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Upis</a:t>
                      </a:r>
                      <a:r>
                        <a:rPr lang="en-US" sz="17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700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studenata</a:t>
                      </a:r>
                      <a:r>
                        <a:rPr lang="en-US" sz="17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700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na</a:t>
                      </a:r>
                      <a:r>
                        <a:rPr lang="en-US" sz="17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700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studijski</a:t>
                      </a:r>
                      <a:r>
                        <a:rPr lang="en-US" sz="17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program </a:t>
                      </a:r>
                      <a:r>
                        <a:rPr lang="en-US" sz="1700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bilo</a:t>
                      </a:r>
                      <a:r>
                        <a:rPr lang="en-US" sz="17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700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kojeg</a:t>
                      </a:r>
                      <a:r>
                        <a:rPr lang="en-US" sz="17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700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ciklusa</a:t>
                      </a:r>
                      <a:r>
                        <a:rPr lang="en-US" sz="17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700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vrši</a:t>
                      </a:r>
                      <a:r>
                        <a:rPr lang="en-US" sz="17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se </a:t>
                      </a:r>
                      <a:r>
                        <a:rPr lang="en-US" sz="1700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na</a:t>
                      </a:r>
                      <a:r>
                        <a:rPr lang="en-US" sz="17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700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osnovu</a:t>
                      </a:r>
                      <a:r>
                        <a:rPr lang="en-US" sz="17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700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zakonskih</a:t>
                      </a:r>
                      <a:r>
                        <a:rPr lang="en-US" sz="17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700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odrednica</a:t>
                      </a:r>
                      <a:r>
                        <a:rPr lang="en-US" sz="17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, </a:t>
                      </a:r>
                      <a:r>
                        <a:rPr lang="en-US" sz="1700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jasnih</a:t>
                      </a:r>
                      <a:r>
                        <a:rPr lang="en-US" sz="17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700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</a:t>
                      </a:r>
                      <a:r>
                        <a:rPr lang="en-US" sz="17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700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transparentnih</a:t>
                      </a:r>
                      <a:r>
                        <a:rPr lang="en-US" sz="17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700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kriterija</a:t>
                      </a:r>
                      <a:r>
                        <a:rPr lang="en-US" sz="17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700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koji</a:t>
                      </a:r>
                      <a:r>
                        <a:rPr lang="en-US" sz="17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700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uključuju</a:t>
                      </a:r>
                      <a:r>
                        <a:rPr lang="en-US" sz="17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700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provjere</a:t>
                      </a:r>
                      <a:r>
                        <a:rPr lang="en-US" sz="17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700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znanja</a:t>
                      </a:r>
                      <a:r>
                        <a:rPr lang="en-US" sz="17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, </a:t>
                      </a:r>
                      <a:r>
                        <a:rPr lang="en-US" sz="1700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sklonosti</a:t>
                      </a:r>
                      <a:r>
                        <a:rPr lang="en-US" sz="17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700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</a:t>
                      </a:r>
                      <a:r>
                        <a:rPr lang="en-US" sz="17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700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sposobnosti</a:t>
                      </a:r>
                      <a:r>
                        <a:rPr lang="en-US" sz="17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700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kandidata</a:t>
                      </a:r>
                      <a:r>
                        <a:rPr lang="en-US" sz="17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700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</a:t>
                      </a:r>
                      <a:r>
                        <a:rPr lang="en-US" sz="17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700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uspjeh</a:t>
                      </a:r>
                      <a:r>
                        <a:rPr lang="en-US" sz="17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u </a:t>
                      </a:r>
                      <a:r>
                        <a:rPr lang="en-US" sz="1700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prethodnom</a:t>
                      </a:r>
                      <a:r>
                        <a:rPr lang="en-US" sz="17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700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školovanju</a:t>
                      </a:r>
                      <a:r>
                        <a:rPr lang="en-US" sz="17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, a u </a:t>
                      </a:r>
                      <a:r>
                        <a:rPr lang="en-US" sz="1700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skladu</a:t>
                      </a:r>
                      <a:r>
                        <a:rPr lang="en-US" sz="17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700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sa</a:t>
                      </a:r>
                      <a:r>
                        <a:rPr lang="en-US" sz="17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700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analiziranim</a:t>
                      </a:r>
                      <a:r>
                        <a:rPr lang="en-US" sz="17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700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društvenim</a:t>
                      </a:r>
                      <a:r>
                        <a:rPr lang="en-US" sz="17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700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potrebama</a:t>
                      </a:r>
                      <a:r>
                        <a:rPr lang="en-US" sz="17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700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</a:t>
                      </a:r>
                      <a:r>
                        <a:rPr lang="en-US" sz="17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700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obezbijeđenim</a:t>
                      </a:r>
                      <a:r>
                        <a:rPr lang="en-US" sz="17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700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resursima</a:t>
                      </a:r>
                      <a:r>
                        <a:rPr lang="en-US" sz="17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za </a:t>
                      </a:r>
                      <a:r>
                        <a:rPr lang="en-US" sz="1700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izvođenje</a:t>
                      </a:r>
                      <a:r>
                        <a:rPr lang="en-US" sz="17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700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programa</a:t>
                      </a:r>
                      <a:r>
                        <a:rPr lang="en-US" sz="17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. </a:t>
                      </a:r>
                      <a:r>
                        <a:rPr lang="en-US" sz="1700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Konkurs</a:t>
                      </a:r>
                      <a:r>
                        <a:rPr lang="en-US" sz="17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za </a:t>
                      </a:r>
                      <a:r>
                        <a:rPr lang="en-US" sz="1700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upis</a:t>
                      </a:r>
                      <a:r>
                        <a:rPr lang="en-US" sz="17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se </a:t>
                      </a:r>
                      <a:r>
                        <a:rPr lang="en-US" sz="1700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javno</a:t>
                      </a:r>
                      <a:r>
                        <a:rPr lang="en-US" sz="17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700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objavljuje</a:t>
                      </a:r>
                      <a:r>
                        <a:rPr lang="en-US" sz="17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700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na</a:t>
                      </a:r>
                      <a:r>
                        <a:rPr lang="en-US" sz="17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web </a:t>
                      </a:r>
                      <a:r>
                        <a:rPr lang="en-US" sz="1700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stranici</a:t>
                      </a:r>
                      <a:r>
                        <a:rPr lang="en-US" sz="17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700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ustanove</a:t>
                      </a:r>
                      <a:r>
                        <a:rPr lang="en-US" sz="17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700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</a:t>
                      </a:r>
                      <a:r>
                        <a:rPr lang="en-US" sz="17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u </a:t>
                      </a:r>
                      <a:r>
                        <a:rPr lang="en-US" sz="1700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medijima</a:t>
                      </a:r>
                      <a:r>
                        <a:rPr lang="en-US" sz="17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.</a:t>
                      </a:r>
                    </a:p>
                    <a:p>
                      <a:pPr marL="742950" lvl="1" indent="-285750" algn="just" eaLnBrk="1" hangingPunct="1">
                        <a:lnSpc>
                          <a:spcPct val="110000"/>
                        </a:lnSpc>
                        <a:spcBef>
                          <a:spcPts val="300"/>
                        </a:spcBef>
                        <a:buClr>
                          <a:srgbClr val="7D93A0"/>
                        </a:buClr>
                        <a:buSzPct val="80000"/>
                        <a:buFont typeface="Arial" panose="020B0604020202020204" pitchFamily="34" charset="0"/>
                        <a:buChar char="•"/>
                      </a:pPr>
                      <a:r>
                        <a:rPr lang="bs-Latn-BA" altLang="sr-Latn-RS" sz="1600" dirty="0">
                          <a:solidFill>
                            <a:srgbClr val="0070C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Predstavite kriterije za upis na prijavljeni SP (link do dokumenta) na cikluse koje realizirate i dajte osvrt o njima</a:t>
                      </a:r>
                    </a:p>
                    <a:p>
                      <a:pPr marL="742950" lvl="1" indent="-285750" algn="just" eaLnBrk="1" hangingPunct="1">
                        <a:lnSpc>
                          <a:spcPct val="110000"/>
                        </a:lnSpc>
                        <a:spcBef>
                          <a:spcPts val="300"/>
                        </a:spcBef>
                        <a:buClr>
                          <a:srgbClr val="7D93A0"/>
                        </a:buClr>
                        <a:buSzPct val="80000"/>
                        <a:buFont typeface="Arial" panose="020B0604020202020204" pitchFamily="34" charset="0"/>
                        <a:buChar char="•"/>
                      </a:pPr>
                      <a:r>
                        <a:rPr lang="bs-Latn-BA" altLang="sr-Latn-RS" sz="1600" dirty="0">
                          <a:solidFill>
                            <a:srgbClr val="0070C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Dati link do zadnjeg aktualnog konkursa</a:t>
                      </a:r>
                      <a:endParaRPr lang="en-US" sz="1800" b="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2695817"/>
                  </a:ext>
                </a:extLst>
              </a:tr>
              <a:tr h="1652860">
                <a:tc>
                  <a:txBody>
                    <a:bodyPr/>
                    <a:lstStyle/>
                    <a:p>
                      <a:pPr marL="395288" indent="-436563" algn="just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4.2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7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Procedure za </a:t>
                      </a:r>
                      <a:r>
                        <a:rPr lang="en-US" sz="1700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priznavanje</a:t>
                      </a:r>
                      <a:r>
                        <a:rPr lang="en-US" sz="17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700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visokoobrazovnih</a:t>
                      </a:r>
                      <a:r>
                        <a:rPr lang="en-US" sz="17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700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kvalifikacija</a:t>
                      </a:r>
                      <a:r>
                        <a:rPr lang="en-US" sz="17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, </a:t>
                      </a:r>
                      <a:r>
                        <a:rPr lang="en-US" sz="1700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razdoblja</a:t>
                      </a:r>
                      <a:r>
                        <a:rPr lang="en-US" sz="17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700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studija</a:t>
                      </a:r>
                      <a:r>
                        <a:rPr lang="en-US" sz="17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700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</a:t>
                      </a:r>
                      <a:r>
                        <a:rPr lang="en-US" sz="17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700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prethodnog</a:t>
                      </a:r>
                      <a:r>
                        <a:rPr lang="en-US" sz="17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700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učenja</a:t>
                      </a:r>
                      <a:r>
                        <a:rPr lang="en-US" sz="17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, a </a:t>
                      </a:r>
                      <a:r>
                        <a:rPr lang="en-US" sz="1700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što</a:t>
                      </a:r>
                      <a:r>
                        <a:rPr lang="en-US" sz="17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700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podrazumjeva</a:t>
                      </a:r>
                      <a:r>
                        <a:rPr lang="en-US" sz="17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700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</a:t>
                      </a:r>
                      <a:r>
                        <a:rPr lang="en-US" sz="17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700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priznavanje</a:t>
                      </a:r>
                      <a:r>
                        <a:rPr lang="en-US" sz="17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700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neformalnog</a:t>
                      </a:r>
                      <a:r>
                        <a:rPr lang="en-US" sz="17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700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</a:t>
                      </a:r>
                      <a:r>
                        <a:rPr lang="en-US" sz="17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700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informalnog</a:t>
                      </a:r>
                      <a:r>
                        <a:rPr lang="en-US" sz="17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700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učenja</a:t>
                      </a:r>
                      <a:r>
                        <a:rPr lang="en-US" sz="17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700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su</a:t>
                      </a:r>
                      <a:r>
                        <a:rPr lang="en-US" sz="17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700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uspostavljene</a:t>
                      </a:r>
                      <a:r>
                        <a:rPr lang="en-US" sz="17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. Procedure za </a:t>
                      </a:r>
                      <a:r>
                        <a:rPr lang="en-US" sz="1700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priznavanje</a:t>
                      </a:r>
                      <a:r>
                        <a:rPr lang="en-US" sz="17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700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su</a:t>
                      </a:r>
                      <a:r>
                        <a:rPr lang="en-US" sz="17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u </a:t>
                      </a:r>
                      <a:r>
                        <a:rPr lang="en-US" sz="1700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skladu</a:t>
                      </a:r>
                      <a:r>
                        <a:rPr lang="en-US" sz="17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700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sa</a:t>
                      </a:r>
                      <a:r>
                        <a:rPr lang="en-US" sz="17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700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Lisabonskom</a:t>
                      </a:r>
                      <a:r>
                        <a:rPr lang="en-US" sz="17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700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konvencijom</a:t>
                      </a:r>
                      <a:r>
                        <a:rPr lang="en-US" sz="17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o </a:t>
                      </a:r>
                      <a:r>
                        <a:rPr lang="en-US" sz="1700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priznavanju</a:t>
                      </a:r>
                      <a:endParaRPr lang="en-US" sz="1700" b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742950" lvl="1" indent="-285750" algn="just" eaLnBrk="1" hangingPunct="1">
                        <a:lnSpc>
                          <a:spcPct val="110000"/>
                        </a:lnSpc>
                        <a:spcBef>
                          <a:spcPts val="300"/>
                        </a:spcBef>
                        <a:buClr>
                          <a:srgbClr val="7D93A0"/>
                        </a:buClr>
                        <a:buSzPct val="80000"/>
                        <a:buFont typeface="Arial" panose="020B0604020202020204" pitchFamily="34" charset="0"/>
                        <a:buChar char="•"/>
                      </a:pPr>
                      <a:r>
                        <a:rPr lang="bs-Latn-BA" altLang="sr-Latn-RS" sz="1600" dirty="0">
                          <a:solidFill>
                            <a:srgbClr val="0070C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Predstavit</a:t>
                      </a:r>
                      <a:r>
                        <a:rPr lang="en-GB" altLang="sr-Latn-RS" sz="1600" dirty="0" err="1">
                          <a:solidFill>
                            <a:srgbClr val="0070C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</a:t>
                      </a:r>
                      <a:r>
                        <a:rPr lang="bs-Latn-BA" altLang="sr-Latn-RS" sz="1600" dirty="0">
                          <a:solidFill>
                            <a:srgbClr val="0070C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dokument i dati link </a:t>
                      </a:r>
                      <a:r>
                        <a:rPr lang="en-GB" altLang="sr-Latn-RS" sz="1600" dirty="0" err="1">
                          <a:solidFill>
                            <a:srgbClr val="0070C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na</a:t>
                      </a:r>
                      <a:r>
                        <a:rPr lang="bs-Latn-BA" altLang="sr-Latn-RS" sz="1600" dirty="0">
                          <a:solidFill>
                            <a:srgbClr val="0070C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kriterije za upis na prijavljeni SP (link do dokumenta) Procedure za priznavanje visokoobrazovnih kvalifikacija, razdoblja studija i prethodnog učenja.</a:t>
                      </a:r>
                    </a:p>
                    <a:p>
                      <a:pPr marL="742950" lvl="1" indent="-285750" algn="just" eaLnBrk="1" hangingPunct="1">
                        <a:lnSpc>
                          <a:spcPct val="110000"/>
                        </a:lnSpc>
                        <a:spcBef>
                          <a:spcPts val="300"/>
                        </a:spcBef>
                        <a:buClr>
                          <a:srgbClr val="7D93A0"/>
                        </a:buClr>
                        <a:buSzPct val="80000"/>
                        <a:buFont typeface="Arial" panose="020B0604020202020204" pitchFamily="34" charset="0"/>
                        <a:buChar char="•"/>
                      </a:pPr>
                      <a:r>
                        <a:rPr lang="bs-Latn-BA" altLang="sr-Latn-RS" sz="1600" dirty="0">
                          <a:solidFill>
                            <a:srgbClr val="0070C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Navesti primjer djelotvorne primjene na prijavljenom SP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53317362"/>
                  </a:ext>
                </a:extLst>
              </a:tr>
              <a:tr h="1556654">
                <a:tc>
                  <a:txBody>
                    <a:bodyPr/>
                    <a:lstStyle/>
                    <a:p>
                      <a:pPr marL="354013" indent="-354013" algn="just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8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4.3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. </a:t>
                      </a:r>
                      <a:r>
                        <a:rPr lang="en-US" sz="1700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Diplomiranim</a:t>
                      </a:r>
                      <a:r>
                        <a:rPr lang="en-US" sz="17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700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studentima</a:t>
                      </a:r>
                      <a:r>
                        <a:rPr lang="en-US" sz="17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se </a:t>
                      </a:r>
                      <a:r>
                        <a:rPr lang="en-US" sz="1700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dodjeljuje</a:t>
                      </a:r>
                      <a:r>
                        <a:rPr lang="en-US" sz="17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700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dokument</a:t>
                      </a:r>
                      <a:r>
                        <a:rPr lang="en-US" sz="17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700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koji</a:t>
                      </a:r>
                      <a:r>
                        <a:rPr lang="en-US" sz="17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700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pojašnjava</a:t>
                      </a:r>
                      <a:r>
                        <a:rPr lang="en-US" sz="17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700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stečenu</a:t>
                      </a:r>
                      <a:r>
                        <a:rPr lang="en-US" sz="17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700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kvalifikaciju</a:t>
                      </a:r>
                      <a:r>
                        <a:rPr lang="en-US" sz="17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, </a:t>
                      </a:r>
                      <a:r>
                        <a:rPr lang="en-US" sz="1700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uključujući</a:t>
                      </a:r>
                      <a:r>
                        <a:rPr lang="en-US" sz="17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700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ostvarene</a:t>
                      </a:r>
                      <a:r>
                        <a:rPr lang="en-US" sz="17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700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ishode</a:t>
                      </a:r>
                      <a:r>
                        <a:rPr lang="en-US" sz="17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700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učenja</a:t>
                      </a:r>
                      <a:r>
                        <a:rPr lang="en-US" sz="17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, </a:t>
                      </a:r>
                      <a:r>
                        <a:rPr lang="en-US" sz="1700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te</a:t>
                      </a:r>
                      <a:r>
                        <a:rPr lang="en-US" sz="17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700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kontekst</a:t>
                      </a:r>
                      <a:r>
                        <a:rPr lang="en-US" sz="17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, </a:t>
                      </a:r>
                      <a:r>
                        <a:rPr lang="en-US" sz="1700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razinu</a:t>
                      </a:r>
                      <a:r>
                        <a:rPr lang="en-US" sz="17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, </a:t>
                      </a:r>
                      <a:r>
                        <a:rPr lang="en-US" sz="1700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sadržaj</a:t>
                      </a:r>
                      <a:r>
                        <a:rPr lang="en-US" sz="17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700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</a:t>
                      </a:r>
                      <a:r>
                        <a:rPr lang="en-US" sz="17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status </a:t>
                      </a:r>
                      <a:r>
                        <a:rPr lang="en-US" sz="1700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studija</a:t>
                      </a:r>
                      <a:r>
                        <a:rPr lang="en-US" sz="17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700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koji</a:t>
                      </a:r>
                      <a:r>
                        <a:rPr lang="en-US" sz="17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700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su</a:t>
                      </a:r>
                      <a:r>
                        <a:rPr lang="en-US" sz="17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700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pohađali</a:t>
                      </a:r>
                      <a:r>
                        <a:rPr lang="en-US" sz="17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700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</a:t>
                      </a:r>
                      <a:r>
                        <a:rPr lang="en-US" sz="17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700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uspješno</a:t>
                      </a:r>
                      <a:r>
                        <a:rPr lang="en-US" sz="17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700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završili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. </a:t>
                      </a:r>
                    </a:p>
                    <a:p>
                      <a:pPr lvl="1" algn="just" eaLnBrk="1" hangingPunct="1">
                        <a:lnSpc>
                          <a:spcPct val="110000"/>
                        </a:lnSpc>
                        <a:spcBef>
                          <a:spcPts val="300"/>
                        </a:spcBef>
                        <a:buClr>
                          <a:srgbClr val="7D93A0"/>
                        </a:buClr>
                        <a:buSzPct val="80000"/>
                        <a:buFont typeface="Arial" panose="020B0604020202020204" pitchFamily="34" charset="0"/>
                        <a:buChar char="•"/>
                      </a:pPr>
                      <a:r>
                        <a:rPr lang="bs-Latn-BA" altLang="sr-Latn-RS" sz="1600" b="1" dirty="0">
                          <a:solidFill>
                            <a:srgbClr val="0070C0"/>
                          </a:solidFill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</a:rPr>
                        <a:t>Navesti dokument (i link) koji reguliše odbranu završnog rada i sticanje kvalifikacije</a:t>
                      </a:r>
                    </a:p>
                    <a:p>
                      <a:pPr lvl="1" algn="just" eaLnBrk="1" hangingPunct="1">
                        <a:lnSpc>
                          <a:spcPct val="110000"/>
                        </a:lnSpc>
                        <a:spcBef>
                          <a:spcPts val="300"/>
                        </a:spcBef>
                        <a:buClr>
                          <a:srgbClr val="7D93A0"/>
                        </a:buClr>
                        <a:buSzPct val="80000"/>
                        <a:buFont typeface="Arial" panose="020B0604020202020204" pitchFamily="34" charset="0"/>
                        <a:buChar char="•"/>
                      </a:pPr>
                      <a:r>
                        <a:rPr lang="bs-Latn-BA" altLang="sr-Latn-RS" sz="1600" b="1" dirty="0">
                          <a:solidFill>
                            <a:srgbClr val="0070C0"/>
                          </a:solidFill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</a:rPr>
                        <a:t>Osvrt na primjenu, eventualnu reviziju i prethodne verzije</a:t>
                      </a:r>
                      <a:endParaRPr lang="hr-BA" altLang="sr-Latn-RS" sz="1600" b="1" dirty="0">
                        <a:solidFill>
                          <a:srgbClr val="0070C0"/>
                        </a:solidFill>
                        <a:latin typeface="Calibri" panose="020F0502020204030204" pitchFamily="34" charset="0"/>
                        <a:ea typeface="Verdana" panose="020B060403050404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6415868"/>
                  </a:ext>
                </a:extLst>
              </a:tr>
            </a:tbl>
          </a:graphicData>
        </a:graphic>
      </p:graphicFrame>
      <p:sp>
        <p:nvSpPr>
          <p:cNvPr id="8" name="Rectangle 7">
            <a:extLst>
              <a:ext uri="{FF2B5EF4-FFF2-40B4-BE49-F238E27FC236}">
                <a16:creationId xmlns:a16="http://schemas.microsoft.com/office/drawing/2014/main" id="{0AC12C76-0099-4A2C-BC25-38D8231AC3AE}"/>
              </a:ext>
            </a:extLst>
          </p:cNvPr>
          <p:cNvSpPr/>
          <p:nvPr/>
        </p:nvSpPr>
        <p:spPr>
          <a:xfrm rot="16200000">
            <a:off x="10168934" y="3193595"/>
            <a:ext cx="369876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200" b="1" dirty="0">
                <a:latin typeface="Calibri" panose="020F0502020204030204" pitchFamily="34" charset="0"/>
                <a:ea typeface="Constantia" panose="02030602050306030303" pitchFamily="18" charset="0"/>
                <a:cs typeface="Times New Roman" panose="02020603050405020304" pitchFamily="18" charset="0"/>
              </a:rPr>
              <a:t>“</a:t>
            </a:r>
            <a:r>
              <a:rPr lang="en-GB" sz="1200" b="1" dirty="0" err="1">
                <a:latin typeface="Calibri" panose="020F0502020204030204" pitchFamily="34" charset="0"/>
                <a:ea typeface="Constantia" panose="02030602050306030303" pitchFamily="18" charset="0"/>
                <a:cs typeface="Times New Roman" panose="02020603050405020304" pitchFamily="18" charset="0"/>
              </a:rPr>
              <a:t>Akreditacija</a:t>
            </a:r>
            <a:r>
              <a:rPr lang="en-GB" sz="1200" b="1" dirty="0">
                <a:latin typeface="Calibri" panose="020F0502020204030204" pitchFamily="34" charset="0"/>
                <a:ea typeface="Constantia" panose="02030602050306030303" pitchFamily="18" charset="0"/>
                <a:cs typeface="Times New Roman" panose="02020603050405020304" pitchFamily="18" charset="0"/>
              </a:rPr>
              <a:t> </a:t>
            </a:r>
            <a:r>
              <a:rPr lang="en-GB" sz="1200" b="1" dirty="0" err="1">
                <a:latin typeface="Calibri" panose="020F0502020204030204" pitchFamily="34" charset="0"/>
                <a:ea typeface="Constantia" panose="02030602050306030303" pitchFamily="18" charset="0"/>
                <a:cs typeface="Times New Roman" panose="02020603050405020304" pitchFamily="18" charset="0"/>
              </a:rPr>
              <a:t>studijskih</a:t>
            </a:r>
            <a:r>
              <a:rPr lang="en-GB" sz="1200" b="1" dirty="0">
                <a:latin typeface="Calibri" panose="020F0502020204030204" pitchFamily="34" charset="0"/>
                <a:ea typeface="Constantia" panose="02030602050306030303" pitchFamily="18" charset="0"/>
                <a:cs typeface="Times New Roman" panose="02020603050405020304" pitchFamily="18" charset="0"/>
              </a:rPr>
              <a:t> </a:t>
            </a:r>
            <a:r>
              <a:rPr lang="en-GB" sz="1200" b="1" dirty="0" err="1">
                <a:latin typeface="Calibri" panose="020F0502020204030204" pitchFamily="34" charset="0"/>
                <a:ea typeface="Constantia" panose="02030602050306030303" pitchFamily="18" charset="0"/>
                <a:cs typeface="Times New Roman" panose="02020603050405020304" pitchFamily="18" charset="0"/>
              </a:rPr>
              <a:t>programa</a:t>
            </a:r>
            <a:r>
              <a:rPr lang="en-GB" sz="1200" b="1" dirty="0">
                <a:latin typeface="Calibri" panose="020F0502020204030204" pitchFamily="34" charset="0"/>
                <a:ea typeface="Constantia" panose="02030602050306030303" pitchFamily="18" charset="0"/>
                <a:cs typeface="Times New Roman" panose="02020603050405020304" pitchFamily="18" charset="0"/>
              </a:rPr>
              <a:t>”</a:t>
            </a:r>
            <a:endParaRPr lang="bs-Latn-BA" sz="1200" b="1" dirty="0">
              <a:latin typeface="Calibri" panose="020F0502020204030204" pitchFamily="34" charset="0"/>
              <a:ea typeface="Constantia" panose="02030602050306030303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GB" sz="1200" dirty="0" err="1">
                <a:latin typeface="Calibri" panose="020F0502020204030204" pitchFamily="34" charset="0"/>
                <a:ea typeface="Constantia" panose="02030602050306030303" pitchFamily="18" charset="0"/>
                <a:cs typeface="Times New Roman" panose="02020603050405020304" pitchFamily="18" charset="0"/>
              </a:rPr>
              <a:t>Rektorat</a:t>
            </a:r>
            <a:r>
              <a:rPr lang="en-GB" sz="1200" dirty="0">
                <a:latin typeface="Calibri" panose="020F0502020204030204" pitchFamily="34" charset="0"/>
                <a:ea typeface="Constantia" panose="02030602050306030303" pitchFamily="18" charset="0"/>
                <a:cs typeface="Times New Roman" panose="02020603050405020304" pitchFamily="18" charset="0"/>
              </a:rPr>
              <a:t> UNSA, 01.06.2022.</a:t>
            </a:r>
            <a:endParaRPr lang="en-US" sz="1200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0E87BE3-EBAF-4E18-953E-261562756246}"/>
              </a:ext>
            </a:extLst>
          </p:cNvPr>
          <p:cNvSpPr/>
          <p:nvPr/>
        </p:nvSpPr>
        <p:spPr>
          <a:xfrm>
            <a:off x="0" y="-6365"/>
            <a:ext cx="7595417" cy="36933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en-US" dirty="0" err="1"/>
              <a:t>Kriteriji</a:t>
            </a:r>
            <a:r>
              <a:rPr lang="en-US" dirty="0"/>
              <a:t> za </a:t>
            </a:r>
            <a:r>
              <a:rPr lang="en-US" dirty="0" err="1"/>
              <a:t>akreditaciju</a:t>
            </a:r>
            <a:r>
              <a:rPr lang="en-US" dirty="0"/>
              <a:t> </a:t>
            </a:r>
            <a:r>
              <a:rPr lang="en-US" dirty="0" err="1"/>
              <a:t>studijskih</a:t>
            </a:r>
            <a:r>
              <a:rPr lang="en-US" dirty="0"/>
              <a:t> </a:t>
            </a:r>
            <a:r>
              <a:rPr lang="en-US" dirty="0" err="1"/>
              <a:t>programa</a:t>
            </a:r>
            <a:r>
              <a:rPr lang="en-US" dirty="0"/>
              <a:t> </a:t>
            </a:r>
            <a:r>
              <a:rPr lang="en-US" dirty="0" err="1"/>
              <a:t>prvog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drugog</a:t>
            </a:r>
            <a:r>
              <a:rPr lang="en-US" dirty="0"/>
              <a:t> </a:t>
            </a:r>
            <a:r>
              <a:rPr lang="en-US" dirty="0" err="1"/>
              <a:t>ciklusa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53DF1AA-48F9-4B75-AF5A-49A2D82889DA}"/>
              </a:ext>
            </a:extLst>
          </p:cNvPr>
          <p:cNvSpPr txBox="1"/>
          <p:nvPr/>
        </p:nvSpPr>
        <p:spPr>
          <a:xfrm>
            <a:off x="0" y="6596740"/>
            <a:ext cx="12192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/>
              <a:t>* </a:t>
            </a:r>
            <a:r>
              <a:rPr lang="en-GB" sz="1100" dirty="0" err="1"/>
              <a:t>Tekst</a:t>
            </a:r>
            <a:r>
              <a:rPr lang="en-GB" sz="1100" dirty="0"/>
              <a:t> </a:t>
            </a:r>
            <a:r>
              <a:rPr lang="en-GB" sz="1100" dirty="0" err="1"/>
              <a:t>preuzet</a:t>
            </a:r>
            <a:r>
              <a:rPr lang="en-GB" sz="1100" dirty="0"/>
              <a:t> </a:t>
            </a:r>
            <a:r>
              <a:rPr lang="en-GB" sz="1100" dirty="0" err="1"/>
              <a:t>iz</a:t>
            </a:r>
            <a:r>
              <a:rPr lang="en-GB" sz="1100" dirty="0"/>
              <a:t> </a:t>
            </a:r>
            <a:r>
              <a:rPr lang="en-GB" sz="1100" dirty="0" err="1"/>
              <a:t>prezentacije</a:t>
            </a:r>
            <a:r>
              <a:rPr lang="en-GB" sz="1100" dirty="0"/>
              <a:t> HEA </a:t>
            </a:r>
            <a:r>
              <a:rPr lang="en-GB" sz="1100" dirty="0" err="1"/>
              <a:t>BiH</a:t>
            </a:r>
            <a:r>
              <a:rPr lang="en-GB" sz="1100" dirty="0"/>
              <a:t>, Banja Luka / Sarajevo, </a:t>
            </a:r>
            <a:r>
              <a:rPr lang="en-GB" sz="1100" dirty="0" err="1"/>
              <a:t>oktobar</a:t>
            </a:r>
            <a:r>
              <a:rPr lang="en-GB" sz="1100" dirty="0"/>
              <a:t> 2017.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30266351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53CC00-8012-487A-AF0F-68D98DF458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5294" y="1047637"/>
            <a:ext cx="2947482" cy="4601183"/>
          </a:xfrm>
        </p:spPr>
        <p:txBody>
          <a:bodyPr anchor="t"/>
          <a:lstStyle/>
          <a:p>
            <a:pPr algn="ctr"/>
            <a:r>
              <a:rPr lang="en-GB" dirty="0" err="1"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Kriterij</a:t>
            </a:r>
            <a:r>
              <a:rPr lang="bs-Latn-BA" dirty="0"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 </a:t>
            </a:r>
            <a:r>
              <a:rPr lang="en-GB" dirty="0"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5</a:t>
            </a:r>
            <a:r>
              <a:rPr lang="bs-Latn-BA" dirty="0"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:</a:t>
            </a:r>
            <a:br>
              <a:rPr lang="bs-Latn-BA" dirty="0">
                <a:solidFill>
                  <a:schemeClr val="accent3">
                    <a:lumMod val="20000"/>
                    <a:lumOff val="80000"/>
                  </a:schemeClr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</a:br>
            <a:br>
              <a:rPr lang="en-GB" dirty="0">
                <a:solidFill>
                  <a:schemeClr val="accent3">
                    <a:lumMod val="20000"/>
                    <a:lumOff val="80000"/>
                  </a:schemeClr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</a:br>
            <a:br>
              <a:rPr lang="bs-Latn-BA" dirty="0"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</a:br>
            <a:r>
              <a:rPr lang="en-US" dirty="0" err="1"/>
              <a:t>Ljudski</a:t>
            </a:r>
            <a:r>
              <a:rPr lang="en-US" dirty="0"/>
              <a:t> </a:t>
            </a:r>
            <a:r>
              <a:rPr lang="en-US" dirty="0" err="1"/>
              <a:t>potencijali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mbria" panose="02040503050406030204" pitchFamily="18" charset="0"/>
              <a:cs typeface="Calibri" panose="020F0502020204030204" pitchFamily="34" charset="0"/>
            </a:endParaRP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0ACCCBE1-70AC-4483-94C4-315DD012961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5565836"/>
              </p:ext>
            </p:extLst>
          </p:nvPr>
        </p:nvGraphicFramePr>
        <p:xfrm>
          <a:off x="3593456" y="718044"/>
          <a:ext cx="7753349" cy="5754624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7753349">
                  <a:extLst>
                    <a:ext uri="{9D8B030D-6E8A-4147-A177-3AD203B41FA5}">
                      <a16:colId xmlns:a16="http://schemas.microsoft.com/office/drawing/2014/main" val="2278068852"/>
                    </a:ext>
                  </a:extLst>
                </a:gridCol>
              </a:tblGrid>
              <a:tr h="1505655">
                <a:tc>
                  <a:txBody>
                    <a:bodyPr/>
                    <a:lstStyle/>
                    <a:p>
                      <a:pPr marL="452438" indent="-396000" algn="just">
                        <a:lnSpc>
                          <a:spcPct val="11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7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5.1 </a:t>
                      </a:r>
                      <a:r>
                        <a:rPr lang="en-US" sz="1700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Broj</a:t>
                      </a:r>
                      <a:r>
                        <a:rPr lang="en-US" sz="17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700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</a:t>
                      </a:r>
                      <a:r>
                        <a:rPr lang="en-US" sz="17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700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kompetentnog</a:t>
                      </a:r>
                      <a:r>
                        <a:rPr lang="en-US" sz="17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700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akademskog</a:t>
                      </a:r>
                      <a:r>
                        <a:rPr lang="en-US" sz="17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(</a:t>
                      </a:r>
                      <a:r>
                        <a:rPr lang="en-US" sz="1700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nastavnici</a:t>
                      </a:r>
                      <a:r>
                        <a:rPr lang="en-US" sz="17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700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</a:t>
                      </a:r>
                      <a:r>
                        <a:rPr lang="en-US" sz="17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700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saradnici</a:t>
                      </a:r>
                      <a:r>
                        <a:rPr lang="en-US" sz="17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) </a:t>
                      </a:r>
                      <a:r>
                        <a:rPr lang="en-US" sz="1700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</a:t>
                      </a:r>
                      <a:r>
                        <a:rPr lang="en-US" sz="17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700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neakademskog</a:t>
                      </a:r>
                      <a:r>
                        <a:rPr lang="en-US" sz="17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700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osoblja</a:t>
                      </a:r>
                      <a:r>
                        <a:rPr lang="en-US" sz="17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za </a:t>
                      </a:r>
                      <a:r>
                        <a:rPr lang="en-US" sz="1700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kvalitetnu</a:t>
                      </a:r>
                      <a:r>
                        <a:rPr lang="en-US" sz="17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700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realizaciju</a:t>
                      </a:r>
                      <a:r>
                        <a:rPr lang="en-US" sz="17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700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studijskog</a:t>
                      </a:r>
                      <a:r>
                        <a:rPr lang="en-US" sz="17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700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programa</a:t>
                      </a:r>
                      <a:r>
                        <a:rPr lang="en-US" sz="17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je u </a:t>
                      </a:r>
                      <a:r>
                        <a:rPr lang="en-US" sz="1700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skladu</a:t>
                      </a:r>
                      <a:r>
                        <a:rPr lang="en-US" sz="17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700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sa</a:t>
                      </a:r>
                      <a:r>
                        <a:rPr lang="en-US" sz="17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700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odgovarajućim</a:t>
                      </a:r>
                      <a:r>
                        <a:rPr lang="en-US" sz="17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700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aktom</a:t>
                      </a:r>
                      <a:r>
                        <a:rPr lang="en-US" sz="17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. </a:t>
                      </a:r>
                      <a:r>
                        <a:rPr lang="en-US" sz="1700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nadležne</a:t>
                      </a:r>
                      <a:r>
                        <a:rPr lang="en-US" sz="17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700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obrazovne</a:t>
                      </a:r>
                      <a:r>
                        <a:rPr lang="en-US" sz="17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700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vlasti</a:t>
                      </a:r>
                      <a:r>
                        <a:rPr lang="en-US" sz="17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700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koja</a:t>
                      </a:r>
                      <a:r>
                        <a:rPr lang="en-US" sz="17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700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propisuje</a:t>
                      </a:r>
                      <a:r>
                        <a:rPr lang="en-US" sz="17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700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kriterije</a:t>
                      </a:r>
                      <a:r>
                        <a:rPr lang="en-US" sz="17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za </a:t>
                      </a:r>
                      <a:r>
                        <a:rPr lang="en-US" sz="1700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licenciranje</a:t>
                      </a:r>
                      <a:r>
                        <a:rPr lang="en-US" sz="17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. </a:t>
                      </a:r>
                    </a:p>
                    <a:p>
                      <a:pPr marL="742950" lvl="1" indent="-285750" algn="just" eaLnBrk="1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buClr>
                          <a:srgbClr val="7D93A0"/>
                        </a:buClr>
                        <a:buSzPct val="80000"/>
                        <a:buFont typeface="Arial" panose="020B0604020202020204" pitchFamily="34" charset="0"/>
                        <a:buChar char="•"/>
                      </a:pPr>
                      <a:r>
                        <a:rPr lang="bs-Latn-BA" altLang="en-US" sz="1600" b="0" dirty="0">
                          <a:solidFill>
                            <a:srgbClr val="0070C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Navedite link NOV-a koji propisuje kriterije za licenciranje i precizirajte član koji se odnosi na Nastavno osoblje</a:t>
                      </a:r>
                    </a:p>
                    <a:p>
                      <a:pPr marL="742950" lvl="1" indent="-285750" algn="just" eaLnBrk="1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buClr>
                          <a:srgbClr val="7D93A0"/>
                        </a:buClr>
                        <a:buSzPct val="80000"/>
                        <a:buFont typeface="Arial" panose="020B0604020202020204" pitchFamily="34" charset="0"/>
                        <a:buChar char="•"/>
                      </a:pPr>
                      <a:r>
                        <a:rPr lang="bs-Latn-BA" altLang="en-US" sz="1600" b="0" dirty="0">
                          <a:solidFill>
                            <a:srgbClr val="0070C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Navedite link do spiska nastavnog osoblja i saradnika na prijavljenom SP (sa CV-jevima)</a:t>
                      </a:r>
                    </a:p>
                    <a:p>
                      <a:pPr marL="742950" lvl="1" indent="-285750" algn="just" eaLnBrk="1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buClr>
                          <a:srgbClr val="7D93A0"/>
                        </a:buClr>
                        <a:buSzPct val="80000"/>
                        <a:buFont typeface="Arial" panose="020B0604020202020204" pitchFamily="34" charset="0"/>
                        <a:buChar char="•"/>
                      </a:pPr>
                      <a:r>
                        <a:rPr lang="bs-Latn-BA" altLang="en-US" sz="1600" b="0" dirty="0">
                          <a:solidFill>
                            <a:srgbClr val="0070C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Dajte kraći analitički prikaz broja i kompetentnosti nastavnog osoblja i saradnika na prijavljenom SP i </a:t>
                      </a:r>
                      <a:r>
                        <a:rPr lang="hr-BA" altLang="en-US" sz="1600" b="0" dirty="0">
                          <a:solidFill>
                            <a:srgbClr val="0070C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sa  osvrtom na norme opterećenosti.</a:t>
                      </a:r>
                      <a:endParaRPr lang="bs-Latn-BA" altLang="en-US" sz="1600" b="0" dirty="0">
                        <a:solidFill>
                          <a:srgbClr val="0070C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2695817"/>
                  </a:ext>
                </a:extLst>
              </a:tr>
              <a:tr h="1461056">
                <a:tc>
                  <a:txBody>
                    <a:bodyPr/>
                    <a:lstStyle/>
                    <a:p>
                      <a:pPr marL="395288" indent="-436563" algn="just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5.2 </a:t>
                      </a:r>
                      <a:r>
                        <a:rPr lang="en-US" sz="1700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Visokoškolska</a:t>
                      </a:r>
                      <a:r>
                        <a:rPr lang="en-US" sz="17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700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ustanova</a:t>
                      </a:r>
                      <a:r>
                        <a:rPr lang="en-US" sz="17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700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ima</a:t>
                      </a:r>
                      <a:r>
                        <a:rPr lang="en-US" sz="17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700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definiranu</a:t>
                      </a:r>
                      <a:r>
                        <a:rPr lang="en-US" sz="17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700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politiku</a:t>
                      </a:r>
                      <a:r>
                        <a:rPr lang="en-US" sz="17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700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upravljanja</a:t>
                      </a:r>
                      <a:r>
                        <a:rPr lang="en-US" sz="17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700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ljudskim</a:t>
                      </a:r>
                      <a:r>
                        <a:rPr lang="en-US" sz="17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700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potencijalima</a:t>
                      </a:r>
                      <a:r>
                        <a:rPr lang="en-US" sz="17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700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sa</a:t>
                      </a:r>
                      <a:r>
                        <a:rPr lang="en-US" sz="17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700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jasnim</a:t>
                      </a:r>
                      <a:r>
                        <a:rPr lang="en-US" sz="17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700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</a:t>
                      </a:r>
                      <a:r>
                        <a:rPr lang="en-US" sz="17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700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transparentnim</a:t>
                      </a:r>
                      <a:r>
                        <a:rPr lang="en-US" sz="17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700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kriterijima</a:t>
                      </a:r>
                      <a:r>
                        <a:rPr lang="en-US" sz="17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za </a:t>
                      </a:r>
                      <a:r>
                        <a:rPr lang="en-US" sz="1700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zapošljavanje</a:t>
                      </a:r>
                      <a:r>
                        <a:rPr lang="en-US" sz="17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700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akademskog</a:t>
                      </a:r>
                      <a:r>
                        <a:rPr lang="en-US" sz="17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700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osoblja</a:t>
                      </a:r>
                      <a:r>
                        <a:rPr lang="en-US" sz="17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, </a:t>
                      </a:r>
                      <a:r>
                        <a:rPr lang="en-US" sz="1700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zaduženjima</a:t>
                      </a:r>
                      <a:r>
                        <a:rPr lang="en-US" sz="17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, </a:t>
                      </a:r>
                      <a:r>
                        <a:rPr lang="en-US" sz="1700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opterećenjem</a:t>
                      </a:r>
                      <a:r>
                        <a:rPr lang="en-US" sz="17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700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</a:t>
                      </a:r>
                      <a:r>
                        <a:rPr lang="en-US" sz="17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700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odgovornostima</a:t>
                      </a:r>
                      <a:r>
                        <a:rPr lang="en-US" sz="17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, </a:t>
                      </a:r>
                      <a:r>
                        <a:rPr lang="en-US" sz="1700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kriterijima</a:t>
                      </a:r>
                      <a:r>
                        <a:rPr lang="en-US" sz="17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za </a:t>
                      </a:r>
                      <a:r>
                        <a:rPr lang="en-US" sz="1700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profesionalni</a:t>
                      </a:r>
                      <a:r>
                        <a:rPr lang="en-US" sz="17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700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razvoj</a:t>
                      </a:r>
                      <a:r>
                        <a:rPr lang="en-US" sz="17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, </a:t>
                      </a:r>
                      <a:r>
                        <a:rPr lang="en-US" sz="1700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napredovanje</a:t>
                      </a:r>
                      <a:r>
                        <a:rPr lang="en-US" sz="17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700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</a:t>
                      </a:r>
                      <a:r>
                        <a:rPr lang="en-US" sz="17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700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stručno</a:t>
                      </a:r>
                      <a:r>
                        <a:rPr lang="en-US" sz="17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700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usavršavanje</a:t>
                      </a:r>
                      <a:r>
                        <a:rPr lang="en-US" sz="17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700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akademskog</a:t>
                      </a:r>
                      <a:r>
                        <a:rPr lang="en-US" sz="17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700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osoblja</a:t>
                      </a:r>
                      <a:r>
                        <a:rPr lang="en-US" sz="17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700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</a:t>
                      </a:r>
                      <a:r>
                        <a:rPr lang="en-US" sz="17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700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mehanizme</a:t>
                      </a:r>
                      <a:r>
                        <a:rPr lang="en-US" sz="17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za </a:t>
                      </a:r>
                      <a:r>
                        <a:rPr lang="en-US" sz="1700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praćenje</a:t>
                      </a:r>
                      <a:r>
                        <a:rPr lang="en-US" sz="17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700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rada</a:t>
                      </a:r>
                      <a:r>
                        <a:rPr lang="en-US" sz="17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700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akademskog</a:t>
                      </a:r>
                      <a:r>
                        <a:rPr lang="en-US" sz="17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700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osoblja</a:t>
                      </a:r>
                      <a:r>
                        <a:rPr lang="en-US" sz="17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700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sa</a:t>
                      </a:r>
                      <a:r>
                        <a:rPr lang="en-US" sz="17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700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mjerama</a:t>
                      </a:r>
                      <a:r>
                        <a:rPr lang="en-US" sz="17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za </a:t>
                      </a:r>
                      <a:r>
                        <a:rPr lang="en-US" sz="1700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unapređenje</a:t>
                      </a:r>
                      <a:endParaRPr lang="en-US" sz="1700" b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742950" lvl="1" indent="-285750" algn="just" eaLnBrk="1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buClr>
                          <a:srgbClr val="7D93A0"/>
                        </a:buClr>
                        <a:buSzPct val="80000"/>
                        <a:buFont typeface="Arial" panose="020B0604020202020204" pitchFamily="34" charset="0"/>
                        <a:buChar char="•"/>
                      </a:pPr>
                      <a:r>
                        <a:rPr lang="hr-BA" altLang="en-US" sz="1600" b="0" dirty="0">
                          <a:solidFill>
                            <a:srgbClr val="0070C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Navesti na koji način visokoškolska ustanova realizira politiku usavršavanja definiranu formalnim aktom (kojeg treba navesti i dati web link) </a:t>
                      </a:r>
                    </a:p>
                    <a:p>
                      <a:pPr marL="742950" lvl="1" indent="-285750" algn="just" eaLnBrk="1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buClr>
                          <a:srgbClr val="7D93A0"/>
                        </a:buClr>
                        <a:buSzPct val="80000"/>
                        <a:buFont typeface="Arial" panose="020B0604020202020204" pitchFamily="34" charset="0"/>
                        <a:buChar char="•"/>
                      </a:pPr>
                      <a:r>
                        <a:rPr lang="hr-BA" altLang="en-US" sz="1600" b="0" dirty="0">
                          <a:solidFill>
                            <a:srgbClr val="0070C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objasniti način realizacije te politike (npr. da li visokoškolska ustanova organizuje stručne, naučne i umjetničke skupove, kako se osoblje motivira za veće zalaganje i učenje- nagrade, priznanja i ostalo).</a:t>
                      </a:r>
                      <a:endParaRPr lang="bs-Latn-BA" altLang="en-US" sz="1600" b="0" dirty="0">
                        <a:solidFill>
                          <a:srgbClr val="0070C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742950" lvl="1" indent="-285750" algn="just" eaLnBrk="1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buClr>
                          <a:srgbClr val="7D93A0"/>
                        </a:buClr>
                        <a:buSzPct val="80000"/>
                        <a:buFont typeface="Arial" panose="020B0604020202020204" pitchFamily="34" charset="0"/>
                        <a:buChar char="•"/>
                      </a:pPr>
                      <a:r>
                        <a:rPr lang="en-US" altLang="sr-Latn-RS" sz="1600" b="0" dirty="0">
                          <a:solidFill>
                            <a:srgbClr val="0070C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bs-Latn-BA" altLang="sr-Latn-RS" sz="1600" b="0" dirty="0">
                          <a:solidFill>
                            <a:srgbClr val="0070C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 objašnjnju povezati sa strateškim ciljem koji se na to odnosi</a:t>
                      </a:r>
                    </a:p>
                    <a:p>
                      <a:pPr marL="742950" lvl="1" indent="-285750" algn="just" eaLnBrk="1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buClr>
                          <a:srgbClr val="7D93A0"/>
                        </a:buClr>
                        <a:buSzPct val="80000"/>
                        <a:buFont typeface="Arial" panose="020B0604020202020204" pitchFamily="34" charset="0"/>
                        <a:buChar char="•"/>
                      </a:pPr>
                      <a:r>
                        <a:rPr lang="bs-Latn-BA" altLang="sr-Latn-RS" sz="1600" b="0" dirty="0">
                          <a:solidFill>
                            <a:srgbClr val="0070C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Postojanje i update baze podataka nastavnog osoblja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53317362"/>
                  </a:ext>
                </a:extLst>
              </a:tr>
            </a:tbl>
          </a:graphicData>
        </a:graphic>
      </p:graphicFrame>
      <p:pic>
        <p:nvPicPr>
          <p:cNvPr id="7" name="Graphic 6" descr="Flower without stem">
            <a:extLst>
              <a:ext uri="{FF2B5EF4-FFF2-40B4-BE49-F238E27FC236}">
                <a16:creationId xmlns:a16="http://schemas.microsoft.com/office/drawing/2014/main" id="{F49A5301-D817-4AC0-BE65-9D14A272495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522277" y="-6365"/>
            <a:ext cx="667882" cy="667882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8C0C9325-0C7D-4B9E-9F16-4A027693CC52}"/>
              </a:ext>
            </a:extLst>
          </p:cNvPr>
          <p:cNvSpPr/>
          <p:nvPr/>
        </p:nvSpPr>
        <p:spPr>
          <a:xfrm rot="16200000">
            <a:off x="10168934" y="3193595"/>
            <a:ext cx="369876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200" b="1" dirty="0">
                <a:latin typeface="Calibri" panose="020F0502020204030204" pitchFamily="34" charset="0"/>
                <a:ea typeface="Constantia" panose="02030602050306030303" pitchFamily="18" charset="0"/>
                <a:cs typeface="Times New Roman" panose="02020603050405020304" pitchFamily="18" charset="0"/>
              </a:rPr>
              <a:t>“</a:t>
            </a:r>
            <a:r>
              <a:rPr lang="en-GB" sz="1200" b="1" dirty="0" err="1">
                <a:latin typeface="Calibri" panose="020F0502020204030204" pitchFamily="34" charset="0"/>
                <a:ea typeface="Constantia" panose="02030602050306030303" pitchFamily="18" charset="0"/>
                <a:cs typeface="Times New Roman" panose="02020603050405020304" pitchFamily="18" charset="0"/>
              </a:rPr>
              <a:t>Akreditacija</a:t>
            </a:r>
            <a:r>
              <a:rPr lang="en-GB" sz="1200" b="1" dirty="0">
                <a:latin typeface="Calibri" panose="020F0502020204030204" pitchFamily="34" charset="0"/>
                <a:ea typeface="Constantia" panose="02030602050306030303" pitchFamily="18" charset="0"/>
                <a:cs typeface="Times New Roman" panose="02020603050405020304" pitchFamily="18" charset="0"/>
              </a:rPr>
              <a:t> </a:t>
            </a:r>
            <a:r>
              <a:rPr lang="en-GB" sz="1200" b="1" dirty="0" err="1">
                <a:latin typeface="Calibri" panose="020F0502020204030204" pitchFamily="34" charset="0"/>
                <a:ea typeface="Constantia" panose="02030602050306030303" pitchFamily="18" charset="0"/>
                <a:cs typeface="Times New Roman" panose="02020603050405020304" pitchFamily="18" charset="0"/>
              </a:rPr>
              <a:t>studijskih</a:t>
            </a:r>
            <a:r>
              <a:rPr lang="en-GB" sz="1200" b="1" dirty="0">
                <a:latin typeface="Calibri" panose="020F0502020204030204" pitchFamily="34" charset="0"/>
                <a:ea typeface="Constantia" panose="02030602050306030303" pitchFamily="18" charset="0"/>
                <a:cs typeface="Times New Roman" panose="02020603050405020304" pitchFamily="18" charset="0"/>
              </a:rPr>
              <a:t> </a:t>
            </a:r>
            <a:r>
              <a:rPr lang="en-GB" sz="1200" b="1" dirty="0" err="1">
                <a:latin typeface="Calibri" panose="020F0502020204030204" pitchFamily="34" charset="0"/>
                <a:ea typeface="Constantia" panose="02030602050306030303" pitchFamily="18" charset="0"/>
                <a:cs typeface="Times New Roman" panose="02020603050405020304" pitchFamily="18" charset="0"/>
              </a:rPr>
              <a:t>programa</a:t>
            </a:r>
            <a:r>
              <a:rPr lang="en-GB" sz="1200" b="1" dirty="0">
                <a:latin typeface="Calibri" panose="020F0502020204030204" pitchFamily="34" charset="0"/>
                <a:ea typeface="Constantia" panose="02030602050306030303" pitchFamily="18" charset="0"/>
                <a:cs typeface="Times New Roman" panose="02020603050405020304" pitchFamily="18" charset="0"/>
              </a:rPr>
              <a:t>”</a:t>
            </a:r>
            <a:endParaRPr lang="bs-Latn-BA" sz="1200" b="1" dirty="0">
              <a:latin typeface="Calibri" panose="020F0502020204030204" pitchFamily="34" charset="0"/>
              <a:ea typeface="Constantia" panose="02030602050306030303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GB" sz="1200" dirty="0" err="1">
                <a:latin typeface="Calibri" panose="020F0502020204030204" pitchFamily="34" charset="0"/>
                <a:ea typeface="Constantia" panose="02030602050306030303" pitchFamily="18" charset="0"/>
                <a:cs typeface="Times New Roman" panose="02020603050405020304" pitchFamily="18" charset="0"/>
              </a:rPr>
              <a:t>Rektorat</a:t>
            </a:r>
            <a:r>
              <a:rPr lang="en-GB" sz="1200" dirty="0">
                <a:latin typeface="Calibri" panose="020F0502020204030204" pitchFamily="34" charset="0"/>
                <a:ea typeface="Constantia" panose="02030602050306030303" pitchFamily="18" charset="0"/>
                <a:cs typeface="Times New Roman" panose="02020603050405020304" pitchFamily="18" charset="0"/>
              </a:rPr>
              <a:t> UNSA, 01.06.2022.</a:t>
            </a:r>
            <a:endParaRPr lang="en-US" sz="1200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D53EC0E-22EA-4D8D-A7F2-B6634967C60A}"/>
              </a:ext>
            </a:extLst>
          </p:cNvPr>
          <p:cNvSpPr/>
          <p:nvPr/>
        </p:nvSpPr>
        <p:spPr>
          <a:xfrm>
            <a:off x="0" y="-6365"/>
            <a:ext cx="7595417" cy="36933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en-US" dirty="0" err="1"/>
              <a:t>Kriteriji</a:t>
            </a:r>
            <a:r>
              <a:rPr lang="en-US" dirty="0"/>
              <a:t> za </a:t>
            </a:r>
            <a:r>
              <a:rPr lang="en-US" dirty="0" err="1"/>
              <a:t>akreditaciju</a:t>
            </a:r>
            <a:r>
              <a:rPr lang="en-US" dirty="0"/>
              <a:t> </a:t>
            </a:r>
            <a:r>
              <a:rPr lang="en-US" dirty="0" err="1"/>
              <a:t>studijskih</a:t>
            </a:r>
            <a:r>
              <a:rPr lang="en-US" dirty="0"/>
              <a:t> </a:t>
            </a:r>
            <a:r>
              <a:rPr lang="en-US" dirty="0" err="1"/>
              <a:t>programa</a:t>
            </a:r>
            <a:r>
              <a:rPr lang="en-US" dirty="0"/>
              <a:t> </a:t>
            </a:r>
            <a:r>
              <a:rPr lang="en-US" dirty="0" err="1"/>
              <a:t>prvog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drugog</a:t>
            </a:r>
            <a:r>
              <a:rPr lang="en-US" dirty="0"/>
              <a:t> </a:t>
            </a:r>
            <a:r>
              <a:rPr lang="en-US" dirty="0" err="1"/>
              <a:t>ciklusa</a:t>
            </a:r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65D93F3-9751-44E0-AFD7-3E2DC93D837B}"/>
              </a:ext>
            </a:extLst>
          </p:cNvPr>
          <p:cNvSpPr txBox="1"/>
          <p:nvPr/>
        </p:nvSpPr>
        <p:spPr>
          <a:xfrm>
            <a:off x="0" y="6596740"/>
            <a:ext cx="12192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/>
              <a:t>* </a:t>
            </a:r>
            <a:r>
              <a:rPr lang="en-GB" sz="1100" dirty="0" err="1"/>
              <a:t>Tekst</a:t>
            </a:r>
            <a:r>
              <a:rPr lang="en-GB" sz="1100" dirty="0"/>
              <a:t> </a:t>
            </a:r>
            <a:r>
              <a:rPr lang="en-GB" sz="1100" dirty="0" err="1"/>
              <a:t>preuzet</a:t>
            </a:r>
            <a:r>
              <a:rPr lang="en-GB" sz="1100" dirty="0"/>
              <a:t> </a:t>
            </a:r>
            <a:r>
              <a:rPr lang="en-GB" sz="1100" dirty="0" err="1"/>
              <a:t>iz</a:t>
            </a:r>
            <a:r>
              <a:rPr lang="en-GB" sz="1100" dirty="0"/>
              <a:t> </a:t>
            </a:r>
            <a:r>
              <a:rPr lang="en-GB" sz="1100" dirty="0" err="1"/>
              <a:t>prezentacije</a:t>
            </a:r>
            <a:r>
              <a:rPr lang="en-GB" sz="1100" dirty="0"/>
              <a:t> HEA </a:t>
            </a:r>
            <a:r>
              <a:rPr lang="en-GB" sz="1100" dirty="0" err="1"/>
              <a:t>BiH</a:t>
            </a:r>
            <a:r>
              <a:rPr lang="en-GB" sz="1100" dirty="0"/>
              <a:t>, Banja Luka / Sarajevo, </a:t>
            </a:r>
            <a:r>
              <a:rPr lang="en-GB" sz="1100" dirty="0" err="1"/>
              <a:t>oktobar</a:t>
            </a:r>
            <a:r>
              <a:rPr lang="en-GB" sz="1100" dirty="0"/>
              <a:t> 2017.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121219817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53CC00-8012-487A-AF0F-68D98DF458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5294" y="1047637"/>
            <a:ext cx="2947482" cy="4601183"/>
          </a:xfrm>
        </p:spPr>
        <p:txBody>
          <a:bodyPr anchor="t"/>
          <a:lstStyle/>
          <a:p>
            <a:pPr algn="ctr"/>
            <a:r>
              <a:rPr lang="en-GB" dirty="0" err="1"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Kriterij</a:t>
            </a:r>
            <a:r>
              <a:rPr lang="bs-Latn-BA" dirty="0"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 </a:t>
            </a:r>
            <a:r>
              <a:rPr lang="en-GB" dirty="0"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5</a:t>
            </a:r>
            <a:r>
              <a:rPr lang="bs-Latn-BA" dirty="0"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:</a:t>
            </a:r>
            <a:br>
              <a:rPr lang="bs-Latn-BA" dirty="0">
                <a:solidFill>
                  <a:schemeClr val="accent3">
                    <a:lumMod val="20000"/>
                    <a:lumOff val="80000"/>
                  </a:schemeClr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</a:br>
            <a:br>
              <a:rPr lang="en-GB" dirty="0">
                <a:solidFill>
                  <a:schemeClr val="accent3">
                    <a:lumMod val="20000"/>
                    <a:lumOff val="80000"/>
                  </a:schemeClr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</a:br>
            <a:br>
              <a:rPr lang="bs-Latn-BA" dirty="0"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</a:br>
            <a:r>
              <a:rPr lang="en-US" dirty="0" err="1"/>
              <a:t>Ljudski</a:t>
            </a:r>
            <a:r>
              <a:rPr lang="en-US" dirty="0"/>
              <a:t> </a:t>
            </a:r>
            <a:r>
              <a:rPr lang="en-US" dirty="0" err="1"/>
              <a:t>potencijali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mbria" panose="02040503050406030204" pitchFamily="18" charset="0"/>
              <a:cs typeface="Calibri" panose="020F0502020204030204" pitchFamily="34" charset="0"/>
            </a:endParaRP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0ACCCBE1-70AC-4483-94C4-315DD012961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4404819"/>
              </p:ext>
            </p:extLst>
          </p:nvPr>
        </p:nvGraphicFramePr>
        <p:xfrm>
          <a:off x="3593456" y="545391"/>
          <a:ext cx="7753349" cy="5792724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7753349">
                  <a:extLst>
                    <a:ext uri="{9D8B030D-6E8A-4147-A177-3AD203B41FA5}">
                      <a16:colId xmlns:a16="http://schemas.microsoft.com/office/drawing/2014/main" val="2278068852"/>
                    </a:ext>
                  </a:extLst>
                </a:gridCol>
              </a:tblGrid>
              <a:tr h="1260558">
                <a:tc>
                  <a:txBody>
                    <a:bodyPr/>
                    <a:lstStyle/>
                    <a:p>
                      <a:pPr marL="354013" indent="-354013" algn="just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5.3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.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Akademsko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osoblje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je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posvećeno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istraživačkom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,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odnosno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naučno-istraživačkom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umjetničkom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radu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,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posebno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kroz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međunarodne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naučno-istraživačke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projekte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,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te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zajedničke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aktivnosti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mentora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studenta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na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iznalažanju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grantova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ili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stipendija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. </a:t>
                      </a:r>
                    </a:p>
                    <a:p>
                      <a:pPr marL="742950" lvl="1" indent="-285750" algn="just" eaLnBrk="1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buClr>
                          <a:srgbClr val="7D93A0"/>
                        </a:buClr>
                        <a:buSzPct val="80000"/>
                        <a:buFont typeface="Arial" panose="020B0604020202020204" pitchFamily="34" charset="0"/>
                        <a:buChar char="•"/>
                      </a:pPr>
                      <a:r>
                        <a:rPr lang="hr-BA" altLang="en-US" sz="1600" b="1" dirty="0">
                          <a:solidFill>
                            <a:srgbClr val="0070C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Navesti analitički osvrt o učešću akademskog osoblja u navedenom radu s osvrtom na prethodne tri godine sa predloženim mjerama za poboljšanje. </a:t>
                      </a:r>
                    </a:p>
                    <a:p>
                      <a:pPr marL="742950" lvl="1" indent="-285750" algn="just" eaLnBrk="1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buClr>
                          <a:srgbClr val="7D93A0"/>
                        </a:buClr>
                        <a:buSzPct val="80000"/>
                        <a:buFont typeface="Arial" panose="020B0604020202020204" pitchFamily="34" charset="0"/>
                        <a:buChar char="•"/>
                      </a:pPr>
                      <a:r>
                        <a:rPr lang="hr-BA" altLang="en-US" sz="1600" b="1" dirty="0">
                          <a:solidFill>
                            <a:srgbClr val="0070C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Predstaviti mehanizme podrške razvoju naučno-istraživačkog rada, te rezultate tih aktivnosti (broj i vrsta naučno-istraživačkih projekata, stručnih studija, itd.) i rezultate tih aktivnosti  predstavljene brojem  i strukturom radova i rejtinga časopisa ili skupova na kojima su prezentirani.</a:t>
                      </a:r>
                      <a:endParaRPr lang="bs-Latn-BA" altLang="en-US" sz="1600" b="1" dirty="0">
                        <a:solidFill>
                          <a:srgbClr val="0070C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742950" lvl="1" indent="-285750" algn="just" eaLnBrk="1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buClr>
                          <a:srgbClr val="7D93A0"/>
                        </a:buClr>
                        <a:buSzPct val="80000"/>
                        <a:buFont typeface="Arial" panose="020B0604020202020204" pitchFamily="34" charset="0"/>
                        <a:buChar char="•"/>
                      </a:pPr>
                      <a:r>
                        <a:rPr lang="hr-BA" altLang="en-US" sz="1600" b="1" dirty="0">
                          <a:solidFill>
                            <a:srgbClr val="0070C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Navesti pozitivne i uspješne primjere uspjeha mentora i kandidata u projektu iznalaženju granta ili stipendija na prijavljenom SP.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6415868"/>
                  </a:ext>
                </a:extLst>
              </a:tr>
              <a:tr h="1260558">
                <a:tc>
                  <a:txBody>
                    <a:bodyPr/>
                    <a:lstStyle/>
                    <a:p>
                      <a:pPr marL="354013" indent="-354013" algn="just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 b="0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5.4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Administrativnom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pomoćnom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osoblju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je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omogućeno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usavršavanje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kroz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učešće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na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obukama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,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posebno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u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vezi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informatičkih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sistema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sistema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upravljanja</a:t>
                      </a:r>
                      <a:endParaRPr lang="en-US" b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742950" lvl="1" indent="-285750" algn="just" eaLnBrk="1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buClr>
                          <a:srgbClr val="7D93A0"/>
                        </a:buClr>
                        <a:buSzPct val="80000"/>
                        <a:buFont typeface="Arial" panose="020B0604020202020204" pitchFamily="34" charset="0"/>
                        <a:buChar char="•"/>
                      </a:pPr>
                      <a:r>
                        <a:rPr lang="bs-Latn-BA" altLang="en-US" sz="1600" dirty="0">
                          <a:solidFill>
                            <a:srgbClr val="0070C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Primjer analitički osvrt na djelotvornost učešća administrativnog i pomoćnog osoblja na obukama </a:t>
                      </a:r>
                    </a:p>
                    <a:p>
                      <a:pPr marL="742950" lvl="1" indent="-285750" algn="just" eaLnBrk="1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buClr>
                          <a:srgbClr val="7D93A0"/>
                        </a:buClr>
                        <a:buSzPct val="80000"/>
                        <a:buFont typeface="Arial" panose="020B0604020202020204" pitchFamily="34" charset="0"/>
                        <a:buChar char="•"/>
                      </a:pPr>
                      <a:r>
                        <a:rPr lang="hr-BA" altLang="en-US" sz="1600" dirty="0">
                          <a:solidFill>
                            <a:srgbClr val="0070C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Navesti primjer analize neakademskog osoblja s realiziranim mjerama za poboljšanje (analiza kvalifikacione i starosne strukture, obuka osoblja u skladu sa novim trendovima-IT, strani jezici, Bolonjski proces i dr.) kao i procedure za evaluaciju rada i napredovanje ovog osoblja.</a:t>
                      </a:r>
                      <a:endParaRPr lang="bs-Latn-BA" altLang="en-US" sz="1600" dirty="0">
                        <a:solidFill>
                          <a:srgbClr val="0070C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67994641"/>
                  </a:ext>
                </a:extLst>
              </a:tr>
            </a:tbl>
          </a:graphicData>
        </a:graphic>
      </p:graphicFrame>
      <p:pic>
        <p:nvPicPr>
          <p:cNvPr id="7" name="Graphic 6" descr="Flower without stem">
            <a:extLst>
              <a:ext uri="{FF2B5EF4-FFF2-40B4-BE49-F238E27FC236}">
                <a16:creationId xmlns:a16="http://schemas.microsoft.com/office/drawing/2014/main" id="{F49A5301-D817-4AC0-BE65-9D14A272495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522277" y="-6365"/>
            <a:ext cx="667882" cy="667882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8C0C9325-0C7D-4B9E-9F16-4A027693CC52}"/>
              </a:ext>
            </a:extLst>
          </p:cNvPr>
          <p:cNvSpPr/>
          <p:nvPr/>
        </p:nvSpPr>
        <p:spPr>
          <a:xfrm rot="16200000">
            <a:off x="10168934" y="3193595"/>
            <a:ext cx="369876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200" b="1" dirty="0">
                <a:latin typeface="Calibri" panose="020F0502020204030204" pitchFamily="34" charset="0"/>
                <a:ea typeface="Constantia" panose="02030602050306030303" pitchFamily="18" charset="0"/>
                <a:cs typeface="Times New Roman" panose="02020603050405020304" pitchFamily="18" charset="0"/>
              </a:rPr>
              <a:t>“</a:t>
            </a:r>
            <a:r>
              <a:rPr lang="en-GB" sz="1200" b="1" dirty="0" err="1">
                <a:latin typeface="Calibri" panose="020F0502020204030204" pitchFamily="34" charset="0"/>
                <a:ea typeface="Constantia" panose="02030602050306030303" pitchFamily="18" charset="0"/>
                <a:cs typeface="Times New Roman" panose="02020603050405020304" pitchFamily="18" charset="0"/>
              </a:rPr>
              <a:t>Akreditacija</a:t>
            </a:r>
            <a:r>
              <a:rPr lang="en-GB" sz="1200" b="1" dirty="0">
                <a:latin typeface="Calibri" panose="020F0502020204030204" pitchFamily="34" charset="0"/>
                <a:ea typeface="Constantia" panose="02030602050306030303" pitchFamily="18" charset="0"/>
                <a:cs typeface="Times New Roman" panose="02020603050405020304" pitchFamily="18" charset="0"/>
              </a:rPr>
              <a:t> </a:t>
            </a:r>
            <a:r>
              <a:rPr lang="en-GB" sz="1200" b="1" dirty="0" err="1">
                <a:latin typeface="Calibri" panose="020F0502020204030204" pitchFamily="34" charset="0"/>
                <a:ea typeface="Constantia" panose="02030602050306030303" pitchFamily="18" charset="0"/>
                <a:cs typeface="Times New Roman" panose="02020603050405020304" pitchFamily="18" charset="0"/>
              </a:rPr>
              <a:t>studijskih</a:t>
            </a:r>
            <a:r>
              <a:rPr lang="en-GB" sz="1200" b="1" dirty="0">
                <a:latin typeface="Calibri" panose="020F0502020204030204" pitchFamily="34" charset="0"/>
                <a:ea typeface="Constantia" panose="02030602050306030303" pitchFamily="18" charset="0"/>
                <a:cs typeface="Times New Roman" panose="02020603050405020304" pitchFamily="18" charset="0"/>
              </a:rPr>
              <a:t> </a:t>
            </a:r>
            <a:r>
              <a:rPr lang="en-GB" sz="1200" b="1" dirty="0" err="1">
                <a:latin typeface="Calibri" panose="020F0502020204030204" pitchFamily="34" charset="0"/>
                <a:ea typeface="Constantia" panose="02030602050306030303" pitchFamily="18" charset="0"/>
                <a:cs typeface="Times New Roman" panose="02020603050405020304" pitchFamily="18" charset="0"/>
              </a:rPr>
              <a:t>programa</a:t>
            </a:r>
            <a:r>
              <a:rPr lang="en-GB" sz="1200" b="1" dirty="0">
                <a:latin typeface="Calibri" panose="020F0502020204030204" pitchFamily="34" charset="0"/>
                <a:ea typeface="Constantia" panose="02030602050306030303" pitchFamily="18" charset="0"/>
                <a:cs typeface="Times New Roman" panose="02020603050405020304" pitchFamily="18" charset="0"/>
              </a:rPr>
              <a:t>”</a:t>
            </a:r>
            <a:endParaRPr lang="bs-Latn-BA" sz="1200" b="1" dirty="0">
              <a:latin typeface="Calibri" panose="020F0502020204030204" pitchFamily="34" charset="0"/>
              <a:ea typeface="Constantia" panose="02030602050306030303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GB" sz="1200" dirty="0" err="1">
                <a:latin typeface="Calibri" panose="020F0502020204030204" pitchFamily="34" charset="0"/>
                <a:ea typeface="Constantia" panose="02030602050306030303" pitchFamily="18" charset="0"/>
                <a:cs typeface="Times New Roman" panose="02020603050405020304" pitchFamily="18" charset="0"/>
              </a:rPr>
              <a:t>Rektorat</a:t>
            </a:r>
            <a:r>
              <a:rPr lang="en-GB" sz="1200" dirty="0">
                <a:latin typeface="Calibri" panose="020F0502020204030204" pitchFamily="34" charset="0"/>
                <a:ea typeface="Constantia" panose="02030602050306030303" pitchFamily="18" charset="0"/>
                <a:cs typeface="Times New Roman" panose="02020603050405020304" pitchFamily="18" charset="0"/>
              </a:rPr>
              <a:t> UNSA, 01.06.2022.</a:t>
            </a:r>
            <a:endParaRPr lang="en-US" sz="1200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D53EC0E-22EA-4D8D-A7F2-B6634967C60A}"/>
              </a:ext>
            </a:extLst>
          </p:cNvPr>
          <p:cNvSpPr/>
          <p:nvPr/>
        </p:nvSpPr>
        <p:spPr>
          <a:xfrm>
            <a:off x="0" y="-6365"/>
            <a:ext cx="7595417" cy="36933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en-US" dirty="0" err="1"/>
              <a:t>Kriteriji</a:t>
            </a:r>
            <a:r>
              <a:rPr lang="en-US" dirty="0"/>
              <a:t> za </a:t>
            </a:r>
            <a:r>
              <a:rPr lang="en-US" dirty="0" err="1"/>
              <a:t>akreditaciju</a:t>
            </a:r>
            <a:r>
              <a:rPr lang="en-US" dirty="0"/>
              <a:t> </a:t>
            </a:r>
            <a:r>
              <a:rPr lang="en-US" dirty="0" err="1"/>
              <a:t>studijskih</a:t>
            </a:r>
            <a:r>
              <a:rPr lang="en-US" dirty="0"/>
              <a:t> </a:t>
            </a:r>
            <a:r>
              <a:rPr lang="en-US" dirty="0" err="1"/>
              <a:t>programa</a:t>
            </a:r>
            <a:r>
              <a:rPr lang="en-US" dirty="0"/>
              <a:t> </a:t>
            </a:r>
            <a:r>
              <a:rPr lang="en-US" dirty="0" err="1"/>
              <a:t>prvog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drugog</a:t>
            </a:r>
            <a:r>
              <a:rPr lang="en-US" dirty="0"/>
              <a:t> </a:t>
            </a:r>
            <a:r>
              <a:rPr lang="en-US" dirty="0" err="1"/>
              <a:t>ciklusa</a:t>
            </a:r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3FC2EF5-4EDE-4B77-A65D-17C62F53533D}"/>
              </a:ext>
            </a:extLst>
          </p:cNvPr>
          <p:cNvSpPr txBox="1"/>
          <p:nvPr/>
        </p:nvSpPr>
        <p:spPr>
          <a:xfrm>
            <a:off x="0" y="6596740"/>
            <a:ext cx="12192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/>
              <a:t>* </a:t>
            </a:r>
            <a:r>
              <a:rPr lang="en-GB" sz="1100" dirty="0" err="1"/>
              <a:t>Tekst</a:t>
            </a:r>
            <a:r>
              <a:rPr lang="en-GB" sz="1100" dirty="0"/>
              <a:t> </a:t>
            </a:r>
            <a:r>
              <a:rPr lang="en-GB" sz="1100" dirty="0" err="1"/>
              <a:t>preuzet</a:t>
            </a:r>
            <a:r>
              <a:rPr lang="en-GB" sz="1100" dirty="0"/>
              <a:t> </a:t>
            </a:r>
            <a:r>
              <a:rPr lang="en-GB" sz="1100" dirty="0" err="1"/>
              <a:t>iz</a:t>
            </a:r>
            <a:r>
              <a:rPr lang="en-GB" sz="1100" dirty="0"/>
              <a:t> </a:t>
            </a:r>
            <a:r>
              <a:rPr lang="en-GB" sz="1100" dirty="0" err="1"/>
              <a:t>prezentacije</a:t>
            </a:r>
            <a:r>
              <a:rPr lang="en-GB" sz="1100" dirty="0"/>
              <a:t> HEA </a:t>
            </a:r>
            <a:r>
              <a:rPr lang="en-GB" sz="1100" dirty="0" err="1"/>
              <a:t>BiH</a:t>
            </a:r>
            <a:r>
              <a:rPr lang="en-GB" sz="1100" dirty="0"/>
              <a:t>, Banja Luka / Sarajevo, </a:t>
            </a:r>
            <a:r>
              <a:rPr lang="en-GB" sz="1100" dirty="0" err="1"/>
              <a:t>oktobar</a:t>
            </a:r>
            <a:r>
              <a:rPr lang="en-GB" sz="1100" dirty="0"/>
              <a:t> 2017.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321961156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53CC00-8012-487A-AF0F-68D98DF458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5294" y="1047637"/>
            <a:ext cx="2947482" cy="4601183"/>
          </a:xfrm>
        </p:spPr>
        <p:txBody>
          <a:bodyPr anchor="t"/>
          <a:lstStyle/>
          <a:p>
            <a:pPr algn="ctr"/>
            <a:r>
              <a:rPr lang="en-GB" dirty="0" err="1"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Kriterij</a:t>
            </a:r>
            <a:r>
              <a:rPr lang="bs-Latn-BA" dirty="0"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 </a:t>
            </a:r>
            <a:r>
              <a:rPr lang="en-GB" dirty="0"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6</a:t>
            </a:r>
            <a:r>
              <a:rPr lang="bs-Latn-BA" dirty="0"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:</a:t>
            </a:r>
            <a:br>
              <a:rPr lang="bs-Latn-BA" dirty="0">
                <a:solidFill>
                  <a:schemeClr val="accent3">
                    <a:lumMod val="20000"/>
                    <a:lumOff val="80000"/>
                  </a:schemeClr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</a:br>
            <a:br>
              <a:rPr lang="en-GB" dirty="0">
                <a:solidFill>
                  <a:schemeClr val="accent3">
                    <a:lumMod val="20000"/>
                    <a:lumOff val="80000"/>
                  </a:schemeClr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</a:br>
            <a:br>
              <a:rPr lang="bs-Latn-BA" dirty="0"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</a:br>
            <a:r>
              <a:rPr lang="en-US" dirty="0" err="1"/>
              <a:t>Resursi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finansiranje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mbria" panose="02040503050406030204" pitchFamily="18" charset="0"/>
              <a:cs typeface="Calibri" panose="020F0502020204030204" pitchFamily="34" charset="0"/>
            </a:endParaRP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0ACCCBE1-70AC-4483-94C4-315DD012961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690277"/>
              </p:ext>
            </p:extLst>
          </p:nvPr>
        </p:nvGraphicFramePr>
        <p:xfrm>
          <a:off x="3593456" y="235448"/>
          <a:ext cx="7753349" cy="6062742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7753349">
                  <a:extLst>
                    <a:ext uri="{9D8B030D-6E8A-4147-A177-3AD203B41FA5}">
                      <a16:colId xmlns:a16="http://schemas.microsoft.com/office/drawing/2014/main" val="2278068852"/>
                    </a:ext>
                  </a:extLst>
                </a:gridCol>
              </a:tblGrid>
              <a:tr h="2829939">
                <a:tc>
                  <a:txBody>
                    <a:bodyPr/>
                    <a:lstStyle/>
                    <a:p>
                      <a:pPr marL="452438" indent="-396000" algn="just">
                        <a:lnSpc>
                          <a:spcPct val="11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8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6.1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Resursi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za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izvođenje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studijskog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programa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koji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u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skladu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sa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Preporukama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Agencije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o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kriterijima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za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licenciranje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visokoškolskih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ustanova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studijskih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programa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u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BiH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odgovarajućim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aktom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nadležne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obrazovne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vlasti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koja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propisuje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kriterije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za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licenciranje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su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dostatni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dostupni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studentima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. </a:t>
                      </a:r>
                    </a:p>
                    <a:p>
                      <a:pPr marL="742950" lvl="1" indent="-285750" algn="just" eaLnBrk="1" hangingPunct="1">
                        <a:lnSpc>
                          <a:spcPct val="110000"/>
                        </a:lnSpc>
                        <a:spcBef>
                          <a:spcPts val="300"/>
                        </a:spcBef>
                        <a:buClr>
                          <a:srgbClr val="7D93A0"/>
                        </a:buClr>
                        <a:buSzPct val="80000"/>
                        <a:buFont typeface="Arial" panose="020B0604020202020204" pitchFamily="34" charset="0"/>
                        <a:buChar char="•"/>
                      </a:pPr>
                      <a:r>
                        <a:rPr lang="bs-Latn-BA" altLang="sr-Latn-RS" sz="1600" dirty="0">
                          <a:solidFill>
                            <a:srgbClr val="0070C0"/>
                          </a:solidFill>
                        </a:rPr>
                        <a:t>Navesti linkove do preporuka Agencije (HEA BiH) i NOV </a:t>
                      </a:r>
                    </a:p>
                    <a:p>
                      <a:pPr marL="742950" lvl="1" indent="-285750" algn="just" eaLnBrk="1" hangingPunct="1">
                        <a:lnSpc>
                          <a:spcPct val="110000"/>
                        </a:lnSpc>
                        <a:spcBef>
                          <a:spcPts val="300"/>
                        </a:spcBef>
                        <a:buClr>
                          <a:srgbClr val="7D93A0"/>
                        </a:buClr>
                        <a:buSzPct val="80000"/>
                        <a:buFont typeface="Arial" panose="020B0604020202020204" pitchFamily="34" charset="0"/>
                        <a:buChar char="•"/>
                      </a:pPr>
                      <a:r>
                        <a:rPr lang="bs-Latn-BA" altLang="sr-Latn-RS" sz="1600" dirty="0">
                          <a:solidFill>
                            <a:srgbClr val="0070C0"/>
                          </a:solidFill>
                        </a:rPr>
                        <a:t>Opisati  dostatnost resursa za realizaciju SP i dostupnost resursa studnetima</a:t>
                      </a:r>
                    </a:p>
                    <a:p>
                      <a:pPr marL="742950" lvl="1" indent="-285750" algn="just" eaLnBrk="1" hangingPunct="1">
                        <a:lnSpc>
                          <a:spcPct val="110000"/>
                        </a:lnSpc>
                        <a:spcBef>
                          <a:spcPts val="300"/>
                        </a:spcBef>
                        <a:buClr>
                          <a:srgbClr val="7D93A0"/>
                        </a:buClr>
                        <a:buSzPct val="80000"/>
                        <a:buFont typeface="Arial" panose="020B0604020202020204" pitchFamily="34" charset="0"/>
                        <a:buChar char="•"/>
                      </a:pPr>
                      <a:r>
                        <a:rPr lang="hr-BA" altLang="en-US" sz="1600" dirty="0">
                          <a:solidFill>
                            <a:srgbClr val="0070C0"/>
                          </a:solidFill>
                        </a:rPr>
                        <a:t>Dati analitički osvrt na praćenje i analizu finansijska ulaganja u resurse i korištenje istraživačkih kapaciteta, kao i planove investiranja u poboljšanje uslova za naučno-istraživački rad.</a:t>
                      </a:r>
                      <a:r>
                        <a:rPr lang="en-GB" altLang="en-US" sz="1600" dirty="0">
                          <a:solidFill>
                            <a:srgbClr val="0070C0"/>
                          </a:solidFill>
                        </a:rPr>
                        <a:t>*</a:t>
                      </a:r>
                      <a:endParaRPr lang="bs-Latn-BA" altLang="en-US" sz="1600" dirty="0">
                        <a:solidFill>
                          <a:srgbClr val="0070C0"/>
                        </a:solidFill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2695817"/>
                  </a:ext>
                </a:extLst>
              </a:tr>
              <a:tr h="3232803">
                <a:tc>
                  <a:txBody>
                    <a:bodyPr/>
                    <a:lstStyle/>
                    <a:p>
                      <a:pPr marL="395288" indent="-436563" algn="just">
                        <a:lnSpc>
                          <a:spcPct val="11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18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6.2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Obavezna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specifična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potrebna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opremu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za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izvođenje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studijskog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programa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/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predmeta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prema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zahtjevima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naučne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oblasti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/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uže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naučne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oblasti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je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dostupna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.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Visokoškolska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ustanova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,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osigurava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obaveznu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dopunsku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literaturu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za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svaki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pojedini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predmet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koja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po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sadržaju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podržava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realizaciju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predmeta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. </a:t>
                      </a:r>
                    </a:p>
                    <a:p>
                      <a:pPr marL="742950" lvl="1" indent="-285750" algn="just" eaLnBrk="1" hangingPunct="1">
                        <a:lnSpc>
                          <a:spcPct val="110000"/>
                        </a:lnSpc>
                        <a:spcBef>
                          <a:spcPts val="300"/>
                        </a:spcBef>
                        <a:buClr>
                          <a:srgbClr val="7D93A0"/>
                        </a:buClr>
                        <a:buSzPct val="80000"/>
                        <a:buFont typeface="Arial" panose="020B0604020202020204" pitchFamily="34" charset="0"/>
                        <a:buChar char="•"/>
                      </a:pPr>
                      <a:r>
                        <a:rPr lang="bs-Latn-BA" altLang="sr-Latn-RS" sz="1600" dirty="0">
                          <a:solidFill>
                            <a:srgbClr val="0070C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dati analitički osvrt na opremu za realizaciju SP (dostupnost, savremenost i dostatnost za realizaciju prijavljenog SP) </a:t>
                      </a:r>
                    </a:p>
                    <a:p>
                      <a:pPr marL="742950" lvl="1" indent="-285750" algn="just" eaLnBrk="1" hangingPunct="1">
                        <a:lnSpc>
                          <a:spcPct val="110000"/>
                        </a:lnSpc>
                        <a:spcBef>
                          <a:spcPts val="300"/>
                        </a:spcBef>
                        <a:buClr>
                          <a:srgbClr val="7D93A0"/>
                        </a:buClr>
                        <a:buSzPct val="80000"/>
                        <a:buFont typeface="Arial" panose="020B0604020202020204" pitchFamily="34" charset="0"/>
                        <a:buChar char="•"/>
                      </a:pPr>
                      <a:r>
                        <a:rPr lang="bs-Latn-BA" altLang="sr-Latn-RS" sz="1600" dirty="0">
                          <a:solidFill>
                            <a:srgbClr val="0070C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Dati analitički osvrt na literaturu vezanu za prijavljeni SP</a:t>
                      </a:r>
                    </a:p>
                    <a:p>
                      <a:pPr marL="742950" lvl="1" indent="-285750" algn="just" eaLnBrk="1" hangingPunct="1">
                        <a:lnSpc>
                          <a:spcPct val="110000"/>
                        </a:lnSpc>
                        <a:spcBef>
                          <a:spcPts val="300"/>
                        </a:spcBef>
                        <a:buClr>
                          <a:srgbClr val="7D93A0"/>
                        </a:buClr>
                        <a:buSzPct val="80000"/>
                        <a:buFont typeface="Arial" panose="020B0604020202020204" pitchFamily="34" charset="0"/>
                        <a:buChar char="•"/>
                      </a:pPr>
                      <a:r>
                        <a:rPr lang="hr-BA" altLang="en-US" sz="1600" dirty="0">
                          <a:solidFill>
                            <a:srgbClr val="0070C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Opisati kvalitet bibliotečkih resursa, analizu usklađenosti bibliotečkih resursa sa studijskim programima, ankete o zadovoljstvu korisnika, stepen informatizacije biblioteke, itd.</a:t>
                      </a:r>
                      <a:r>
                        <a:rPr lang="en-GB" altLang="en-US" sz="1600" dirty="0">
                          <a:solidFill>
                            <a:srgbClr val="0070C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*</a:t>
                      </a:r>
                      <a:endParaRPr lang="bs-Latn-BA" altLang="en-US" sz="1600" dirty="0">
                        <a:solidFill>
                          <a:srgbClr val="0070C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53317362"/>
                  </a:ext>
                </a:extLst>
              </a:tr>
            </a:tbl>
          </a:graphicData>
        </a:graphic>
      </p:graphicFrame>
      <p:sp>
        <p:nvSpPr>
          <p:cNvPr id="8" name="Rectangle 7">
            <a:extLst>
              <a:ext uri="{FF2B5EF4-FFF2-40B4-BE49-F238E27FC236}">
                <a16:creationId xmlns:a16="http://schemas.microsoft.com/office/drawing/2014/main" id="{1818076D-9AF0-41BC-A986-50ECCD4E893D}"/>
              </a:ext>
            </a:extLst>
          </p:cNvPr>
          <p:cNvSpPr/>
          <p:nvPr/>
        </p:nvSpPr>
        <p:spPr>
          <a:xfrm rot="16200000">
            <a:off x="10168934" y="3193595"/>
            <a:ext cx="369876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200" b="1" dirty="0">
                <a:latin typeface="Calibri" panose="020F0502020204030204" pitchFamily="34" charset="0"/>
                <a:ea typeface="Constantia" panose="02030602050306030303" pitchFamily="18" charset="0"/>
                <a:cs typeface="Times New Roman" panose="02020603050405020304" pitchFamily="18" charset="0"/>
              </a:rPr>
              <a:t>“</a:t>
            </a:r>
            <a:r>
              <a:rPr lang="en-GB" sz="1200" b="1" dirty="0" err="1">
                <a:latin typeface="Calibri" panose="020F0502020204030204" pitchFamily="34" charset="0"/>
                <a:ea typeface="Constantia" panose="02030602050306030303" pitchFamily="18" charset="0"/>
                <a:cs typeface="Times New Roman" panose="02020603050405020304" pitchFamily="18" charset="0"/>
              </a:rPr>
              <a:t>Akreditacija</a:t>
            </a:r>
            <a:r>
              <a:rPr lang="en-GB" sz="1200" b="1" dirty="0">
                <a:latin typeface="Calibri" panose="020F0502020204030204" pitchFamily="34" charset="0"/>
                <a:ea typeface="Constantia" panose="02030602050306030303" pitchFamily="18" charset="0"/>
                <a:cs typeface="Times New Roman" panose="02020603050405020304" pitchFamily="18" charset="0"/>
              </a:rPr>
              <a:t> </a:t>
            </a:r>
            <a:r>
              <a:rPr lang="en-GB" sz="1200" b="1" dirty="0" err="1">
                <a:latin typeface="Calibri" panose="020F0502020204030204" pitchFamily="34" charset="0"/>
                <a:ea typeface="Constantia" panose="02030602050306030303" pitchFamily="18" charset="0"/>
                <a:cs typeface="Times New Roman" panose="02020603050405020304" pitchFamily="18" charset="0"/>
              </a:rPr>
              <a:t>studijskih</a:t>
            </a:r>
            <a:r>
              <a:rPr lang="en-GB" sz="1200" b="1" dirty="0">
                <a:latin typeface="Calibri" panose="020F0502020204030204" pitchFamily="34" charset="0"/>
                <a:ea typeface="Constantia" panose="02030602050306030303" pitchFamily="18" charset="0"/>
                <a:cs typeface="Times New Roman" panose="02020603050405020304" pitchFamily="18" charset="0"/>
              </a:rPr>
              <a:t> </a:t>
            </a:r>
            <a:r>
              <a:rPr lang="en-GB" sz="1200" b="1" dirty="0" err="1">
                <a:latin typeface="Calibri" panose="020F0502020204030204" pitchFamily="34" charset="0"/>
                <a:ea typeface="Constantia" panose="02030602050306030303" pitchFamily="18" charset="0"/>
                <a:cs typeface="Times New Roman" panose="02020603050405020304" pitchFamily="18" charset="0"/>
              </a:rPr>
              <a:t>programa</a:t>
            </a:r>
            <a:r>
              <a:rPr lang="en-GB" sz="1200" b="1" dirty="0">
                <a:latin typeface="Calibri" panose="020F0502020204030204" pitchFamily="34" charset="0"/>
                <a:ea typeface="Constantia" panose="02030602050306030303" pitchFamily="18" charset="0"/>
                <a:cs typeface="Times New Roman" panose="02020603050405020304" pitchFamily="18" charset="0"/>
              </a:rPr>
              <a:t>”</a:t>
            </a:r>
            <a:endParaRPr lang="bs-Latn-BA" sz="1200" b="1" dirty="0">
              <a:latin typeface="Calibri" panose="020F0502020204030204" pitchFamily="34" charset="0"/>
              <a:ea typeface="Constantia" panose="02030602050306030303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GB" sz="1200" dirty="0" err="1">
                <a:latin typeface="Calibri" panose="020F0502020204030204" pitchFamily="34" charset="0"/>
                <a:ea typeface="Constantia" panose="02030602050306030303" pitchFamily="18" charset="0"/>
                <a:cs typeface="Times New Roman" panose="02020603050405020304" pitchFamily="18" charset="0"/>
              </a:rPr>
              <a:t>Rektorat</a:t>
            </a:r>
            <a:r>
              <a:rPr lang="en-GB" sz="1200" dirty="0">
                <a:latin typeface="Calibri" panose="020F0502020204030204" pitchFamily="34" charset="0"/>
                <a:ea typeface="Constantia" panose="02030602050306030303" pitchFamily="18" charset="0"/>
                <a:cs typeface="Times New Roman" panose="02020603050405020304" pitchFamily="18" charset="0"/>
              </a:rPr>
              <a:t> UNSA, 01.06.2022.</a:t>
            </a:r>
            <a:endParaRPr lang="en-US" sz="12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8F5ADD2-15A1-49C1-A2C4-55E5C576D5C7}"/>
              </a:ext>
            </a:extLst>
          </p:cNvPr>
          <p:cNvSpPr txBox="1"/>
          <p:nvPr/>
        </p:nvSpPr>
        <p:spPr>
          <a:xfrm>
            <a:off x="0" y="6596740"/>
            <a:ext cx="12192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/>
              <a:t>* </a:t>
            </a:r>
            <a:r>
              <a:rPr lang="en-GB" sz="1100" dirty="0" err="1"/>
              <a:t>Tekst</a:t>
            </a:r>
            <a:r>
              <a:rPr lang="en-GB" sz="1100" dirty="0"/>
              <a:t> </a:t>
            </a:r>
            <a:r>
              <a:rPr lang="en-GB" sz="1100" dirty="0" err="1"/>
              <a:t>preuzet</a:t>
            </a:r>
            <a:r>
              <a:rPr lang="en-GB" sz="1100" dirty="0"/>
              <a:t> </a:t>
            </a:r>
            <a:r>
              <a:rPr lang="en-GB" sz="1100" dirty="0" err="1"/>
              <a:t>iz</a:t>
            </a:r>
            <a:r>
              <a:rPr lang="en-GB" sz="1100" dirty="0"/>
              <a:t> </a:t>
            </a:r>
            <a:r>
              <a:rPr lang="en-GB" sz="1100" dirty="0" err="1"/>
              <a:t>prezentacije</a:t>
            </a:r>
            <a:r>
              <a:rPr lang="en-GB" sz="1100" dirty="0"/>
              <a:t> HEA </a:t>
            </a:r>
            <a:r>
              <a:rPr lang="en-GB" sz="1100" dirty="0" err="1"/>
              <a:t>BiH</a:t>
            </a:r>
            <a:r>
              <a:rPr lang="en-GB" sz="1100" dirty="0"/>
              <a:t>, Banja Luka / Sarajevo, </a:t>
            </a:r>
            <a:r>
              <a:rPr lang="en-GB" sz="1100" dirty="0" err="1"/>
              <a:t>oktobar</a:t>
            </a:r>
            <a:r>
              <a:rPr lang="en-GB" sz="1100" dirty="0"/>
              <a:t> 2017.</a:t>
            </a:r>
            <a:endParaRPr lang="en-US" sz="1100" dirty="0"/>
          </a:p>
        </p:txBody>
      </p:sp>
      <p:pic>
        <p:nvPicPr>
          <p:cNvPr id="9" name="Graphic 8" descr="Flowers in pot">
            <a:extLst>
              <a:ext uri="{FF2B5EF4-FFF2-40B4-BE49-F238E27FC236}">
                <a16:creationId xmlns:a16="http://schemas.microsoft.com/office/drawing/2014/main" id="{CC038369-83BC-4610-9278-072F8CB256A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526301" y="30117"/>
            <a:ext cx="665699" cy="6656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32777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53CC00-8012-487A-AF0F-68D98DF458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5294" y="1047637"/>
            <a:ext cx="2947482" cy="4601183"/>
          </a:xfrm>
        </p:spPr>
        <p:txBody>
          <a:bodyPr anchor="t"/>
          <a:lstStyle/>
          <a:p>
            <a:pPr algn="ctr"/>
            <a:r>
              <a:rPr lang="en-GB" dirty="0" err="1"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Kriterij</a:t>
            </a:r>
            <a:r>
              <a:rPr lang="bs-Latn-BA" dirty="0"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 </a:t>
            </a:r>
            <a:r>
              <a:rPr lang="en-GB" dirty="0"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6</a:t>
            </a:r>
            <a:r>
              <a:rPr lang="bs-Latn-BA" dirty="0"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:</a:t>
            </a:r>
            <a:br>
              <a:rPr lang="bs-Latn-BA" dirty="0">
                <a:solidFill>
                  <a:schemeClr val="accent3">
                    <a:lumMod val="20000"/>
                    <a:lumOff val="80000"/>
                  </a:schemeClr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</a:br>
            <a:br>
              <a:rPr lang="en-GB" dirty="0">
                <a:solidFill>
                  <a:schemeClr val="accent3">
                    <a:lumMod val="20000"/>
                    <a:lumOff val="80000"/>
                  </a:schemeClr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</a:br>
            <a:br>
              <a:rPr lang="bs-Latn-BA" dirty="0"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</a:br>
            <a:r>
              <a:rPr lang="en-US" dirty="0" err="1"/>
              <a:t>Resursi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finansiranje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mbria" panose="02040503050406030204" pitchFamily="18" charset="0"/>
              <a:cs typeface="Calibri" panose="020F0502020204030204" pitchFamily="34" charset="0"/>
            </a:endParaRP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0ACCCBE1-70AC-4483-94C4-315DD012961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6162060"/>
              </p:ext>
            </p:extLst>
          </p:nvPr>
        </p:nvGraphicFramePr>
        <p:xfrm>
          <a:off x="3593456" y="783772"/>
          <a:ext cx="7753349" cy="5249930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7753349">
                  <a:extLst>
                    <a:ext uri="{9D8B030D-6E8A-4147-A177-3AD203B41FA5}">
                      <a16:colId xmlns:a16="http://schemas.microsoft.com/office/drawing/2014/main" val="2278068852"/>
                    </a:ext>
                  </a:extLst>
                </a:gridCol>
              </a:tblGrid>
              <a:tr h="2071395">
                <a:tc>
                  <a:txBody>
                    <a:bodyPr/>
                    <a:lstStyle/>
                    <a:p>
                      <a:pPr marL="354013" indent="-354013" algn="just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8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6.3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.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Visokoškolska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ustanova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čini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dostupnim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studentima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akademskom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osoblju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dovoljan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broj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kompjuterskih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prostorija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sa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pristupom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internetu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biblioteku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s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adekvatnom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prostorijom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za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čitanje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,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pretraživačima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naučnim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drugim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bazama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podataka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. </a:t>
                      </a:r>
                    </a:p>
                    <a:p>
                      <a:pPr marL="742950" lvl="1" indent="-285750" algn="just" eaLnBrk="1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buClr>
                          <a:srgbClr val="7D93A0"/>
                        </a:buClr>
                        <a:buSzPct val="80000"/>
                        <a:buFont typeface="Arial" panose="020B0604020202020204" pitchFamily="34" charset="0"/>
                        <a:buChar char="•"/>
                        <a:defRPr/>
                      </a:pPr>
                      <a:r>
                        <a:rPr lang="en-US" altLang="sr-Latn-RS" sz="1800" dirty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hr-BA" sz="1600" dirty="0">
                          <a:solidFill>
                            <a:srgbClr val="0070C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Opisati kvalitet informatičkih resursa, </a:t>
                      </a:r>
                    </a:p>
                    <a:p>
                      <a:pPr marL="742950" lvl="1" indent="-285750" algn="just" eaLnBrk="1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>
                          <a:srgbClr val="7D93A0"/>
                        </a:buClr>
                        <a:buSzPct val="80000"/>
                        <a:buFont typeface="Arial" panose="020B0604020202020204" pitchFamily="34" charset="0"/>
                        <a:buChar char="•"/>
                        <a:defRPr/>
                      </a:pPr>
                      <a:r>
                        <a:rPr lang="en-GB" sz="1600" dirty="0">
                          <a:solidFill>
                            <a:srgbClr val="0070C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A</a:t>
                      </a:r>
                      <a:r>
                        <a:rPr lang="hr-BA" sz="1600" dirty="0">
                          <a:solidFill>
                            <a:srgbClr val="0070C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naliza o zadovoljstvu korisnika, stepen informatizacije biblioteke, itd.</a:t>
                      </a:r>
                      <a:endParaRPr lang="bs-Latn-BA" sz="1600" dirty="0">
                        <a:solidFill>
                          <a:srgbClr val="0070C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6415868"/>
                  </a:ext>
                </a:extLst>
              </a:tr>
              <a:tr h="1350371">
                <a:tc>
                  <a:txBody>
                    <a:bodyPr/>
                    <a:lstStyle/>
                    <a:p>
                      <a:pPr marL="354013" indent="-354013" algn="just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 b="0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6.4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Visokoškolska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ustanova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prati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realizaciju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plana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ulaganja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u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fizičke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resurse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opremu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za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naučno-istraživački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rad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nastavno-obrazovnu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djelatnost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.</a:t>
                      </a:r>
                    </a:p>
                    <a:p>
                      <a:pPr marL="742950" lvl="1" indent="-285750" algn="just" eaLnBrk="1" hangingPunct="1">
                        <a:lnSpc>
                          <a:spcPct val="110000"/>
                        </a:lnSpc>
                        <a:spcBef>
                          <a:spcPts val="300"/>
                        </a:spcBef>
                        <a:buClr>
                          <a:srgbClr val="7D93A0"/>
                        </a:buClr>
                        <a:buSzPct val="80000"/>
                        <a:buFont typeface="Arial" panose="020B0604020202020204" pitchFamily="34" charset="0"/>
                        <a:buChar char="•"/>
                        <a:defRPr/>
                      </a:pPr>
                      <a:r>
                        <a:rPr lang="bs-Latn-BA" altLang="sr-Latn-RS" sz="1600" b="1" dirty="0">
                          <a:solidFill>
                            <a:srgbClr val="0070C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Navesti ko i na koji način prati realizaciju plana ulaganja (povezati sa Strategijom)</a:t>
                      </a:r>
                    </a:p>
                    <a:p>
                      <a:pPr marL="742950" lvl="1" indent="-285750" algn="just" eaLnBrk="1" hangingPunct="1">
                        <a:lnSpc>
                          <a:spcPct val="110000"/>
                        </a:lnSpc>
                        <a:spcBef>
                          <a:spcPts val="300"/>
                        </a:spcBef>
                        <a:buClr>
                          <a:srgbClr val="7D93A0"/>
                        </a:buClr>
                        <a:buSzPct val="80000"/>
                        <a:buFont typeface="Arial" panose="020B0604020202020204" pitchFamily="34" charset="0"/>
                        <a:buChar char="•"/>
                        <a:defRPr/>
                      </a:pPr>
                      <a:r>
                        <a:rPr lang="bs-Latn-BA" altLang="sr-Latn-RS" sz="1600" b="1" dirty="0">
                          <a:solidFill>
                            <a:srgbClr val="0070C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Dati analitički osvrt na realizaciju plana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67994641"/>
                  </a:ext>
                </a:extLst>
              </a:tr>
              <a:tr h="1828164">
                <a:tc>
                  <a:txBody>
                    <a:bodyPr/>
                    <a:lstStyle/>
                    <a:p>
                      <a:pPr marL="354013" indent="-354013" algn="just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 b="0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6.5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Visokoškolska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ustanova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osigurava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kroz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ugovorne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odnose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sa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drugim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VŠU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istraživačkim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centrima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mogućnost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korištenja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njihovih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resursa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.</a:t>
                      </a:r>
                    </a:p>
                    <a:p>
                      <a:pPr marL="354013" marR="0" lvl="0" indent="-354013" algn="just" defTabSz="914400" rtl="0" eaLnBrk="1" fontAlgn="auto" latinLnBrk="0" hangingPunct="1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bs-Latn-BA" altLang="sr-Latn-RS" sz="1600" b="1" dirty="0">
                          <a:solidFill>
                            <a:srgbClr val="0070C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Navesti primjere korištenja resursa drugih VŠU, instituta i sl. za realizaciju istraživanja i sl. (povezati kroz Ugovore o suradnji, mobilnosti, zajedničkim </a:t>
                      </a:r>
                      <a:r>
                        <a:rPr lang="bs-Latn-BA" altLang="sr-Latn-RS" sz="1600" b="1">
                          <a:solidFill>
                            <a:srgbClr val="0070C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projektima)</a:t>
                      </a:r>
                      <a:endParaRPr lang="bs-Latn-BA" altLang="sr-Latn-RS" sz="1600" b="1" dirty="0">
                        <a:solidFill>
                          <a:srgbClr val="0070C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72369890"/>
                  </a:ext>
                </a:extLst>
              </a:tr>
            </a:tbl>
          </a:graphicData>
        </a:graphic>
      </p:graphicFrame>
      <p:sp>
        <p:nvSpPr>
          <p:cNvPr id="8" name="Rectangle 7">
            <a:extLst>
              <a:ext uri="{FF2B5EF4-FFF2-40B4-BE49-F238E27FC236}">
                <a16:creationId xmlns:a16="http://schemas.microsoft.com/office/drawing/2014/main" id="{1818076D-9AF0-41BC-A986-50ECCD4E893D}"/>
              </a:ext>
            </a:extLst>
          </p:cNvPr>
          <p:cNvSpPr/>
          <p:nvPr/>
        </p:nvSpPr>
        <p:spPr>
          <a:xfrm rot="16200000">
            <a:off x="10168934" y="3193595"/>
            <a:ext cx="369876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200" b="1" dirty="0">
                <a:latin typeface="Calibri" panose="020F0502020204030204" pitchFamily="34" charset="0"/>
                <a:ea typeface="Constantia" panose="02030602050306030303" pitchFamily="18" charset="0"/>
                <a:cs typeface="Times New Roman" panose="02020603050405020304" pitchFamily="18" charset="0"/>
              </a:rPr>
              <a:t>“</a:t>
            </a:r>
            <a:r>
              <a:rPr lang="en-GB" sz="1200" b="1" dirty="0" err="1">
                <a:latin typeface="Calibri" panose="020F0502020204030204" pitchFamily="34" charset="0"/>
                <a:ea typeface="Constantia" panose="02030602050306030303" pitchFamily="18" charset="0"/>
                <a:cs typeface="Times New Roman" panose="02020603050405020304" pitchFamily="18" charset="0"/>
              </a:rPr>
              <a:t>Akreditacija</a:t>
            </a:r>
            <a:r>
              <a:rPr lang="en-GB" sz="1200" b="1" dirty="0">
                <a:latin typeface="Calibri" panose="020F0502020204030204" pitchFamily="34" charset="0"/>
                <a:ea typeface="Constantia" panose="02030602050306030303" pitchFamily="18" charset="0"/>
                <a:cs typeface="Times New Roman" panose="02020603050405020304" pitchFamily="18" charset="0"/>
              </a:rPr>
              <a:t> </a:t>
            </a:r>
            <a:r>
              <a:rPr lang="en-GB" sz="1200" b="1" dirty="0" err="1">
                <a:latin typeface="Calibri" panose="020F0502020204030204" pitchFamily="34" charset="0"/>
                <a:ea typeface="Constantia" panose="02030602050306030303" pitchFamily="18" charset="0"/>
                <a:cs typeface="Times New Roman" panose="02020603050405020304" pitchFamily="18" charset="0"/>
              </a:rPr>
              <a:t>studijskih</a:t>
            </a:r>
            <a:r>
              <a:rPr lang="en-GB" sz="1200" b="1" dirty="0">
                <a:latin typeface="Calibri" panose="020F0502020204030204" pitchFamily="34" charset="0"/>
                <a:ea typeface="Constantia" panose="02030602050306030303" pitchFamily="18" charset="0"/>
                <a:cs typeface="Times New Roman" panose="02020603050405020304" pitchFamily="18" charset="0"/>
              </a:rPr>
              <a:t> </a:t>
            </a:r>
            <a:r>
              <a:rPr lang="en-GB" sz="1200" b="1" dirty="0" err="1">
                <a:latin typeface="Calibri" panose="020F0502020204030204" pitchFamily="34" charset="0"/>
                <a:ea typeface="Constantia" panose="02030602050306030303" pitchFamily="18" charset="0"/>
                <a:cs typeface="Times New Roman" panose="02020603050405020304" pitchFamily="18" charset="0"/>
              </a:rPr>
              <a:t>programa</a:t>
            </a:r>
            <a:r>
              <a:rPr lang="en-GB" sz="1200" b="1" dirty="0">
                <a:latin typeface="Calibri" panose="020F0502020204030204" pitchFamily="34" charset="0"/>
                <a:ea typeface="Constantia" panose="02030602050306030303" pitchFamily="18" charset="0"/>
                <a:cs typeface="Times New Roman" panose="02020603050405020304" pitchFamily="18" charset="0"/>
              </a:rPr>
              <a:t>”</a:t>
            </a:r>
            <a:endParaRPr lang="bs-Latn-BA" sz="1200" b="1" dirty="0">
              <a:latin typeface="Calibri" panose="020F0502020204030204" pitchFamily="34" charset="0"/>
              <a:ea typeface="Constantia" panose="02030602050306030303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GB" sz="1200" dirty="0" err="1">
                <a:latin typeface="Calibri" panose="020F0502020204030204" pitchFamily="34" charset="0"/>
                <a:ea typeface="Constantia" panose="02030602050306030303" pitchFamily="18" charset="0"/>
                <a:cs typeface="Times New Roman" panose="02020603050405020304" pitchFamily="18" charset="0"/>
              </a:rPr>
              <a:t>Rektorat</a:t>
            </a:r>
            <a:r>
              <a:rPr lang="en-GB" sz="1200" dirty="0">
                <a:latin typeface="Calibri" panose="020F0502020204030204" pitchFamily="34" charset="0"/>
                <a:ea typeface="Constantia" panose="02030602050306030303" pitchFamily="18" charset="0"/>
                <a:cs typeface="Times New Roman" panose="02020603050405020304" pitchFamily="18" charset="0"/>
              </a:rPr>
              <a:t> UNSA, 01.06.2022.</a:t>
            </a:r>
            <a:endParaRPr lang="en-US" sz="1200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2375F61-D2B3-46D7-8A04-AE1F9823EDAE}"/>
              </a:ext>
            </a:extLst>
          </p:cNvPr>
          <p:cNvSpPr/>
          <p:nvPr/>
        </p:nvSpPr>
        <p:spPr>
          <a:xfrm>
            <a:off x="0" y="-6365"/>
            <a:ext cx="7595417" cy="36933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en-US" dirty="0" err="1"/>
              <a:t>Kriteriji</a:t>
            </a:r>
            <a:r>
              <a:rPr lang="en-US" dirty="0"/>
              <a:t> za </a:t>
            </a:r>
            <a:r>
              <a:rPr lang="en-US" dirty="0" err="1"/>
              <a:t>akreditaciju</a:t>
            </a:r>
            <a:r>
              <a:rPr lang="en-US" dirty="0"/>
              <a:t> </a:t>
            </a:r>
            <a:r>
              <a:rPr lang="en-US" dirty="0" err="1"/>
              <a:t>studijskih</a:t>
            </a:r>
            <a:r>
              <a:rPr lang="en-US" dirty="0"/>
              <a:t> </a:t>
            </a:r>
            <a:r>
              <a:rPr lang="en-US" dirty="0" err="1"/>
              <a:t>programa</a:t>
            </a:r>
            <a:r>
              <a:rPr lang="en-US" dirty="0"/>
              <a:t> </a:t>
            </a:r>
            <a:r>
              <a:rPr lang="en-US" dirty="0" err="1"/>
              <a:t>prvog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drugog</a:t>
            </a:r>
            <a:r>
              <a:rPr lang="en-US" dirty="0"/>
              <a:t> </a:t>
            </a:r>
            <a:r>
              <a:rPr lang="en-US" dirty="0" err="1"/>
              <a:t>ciklusa</a:t>
            </a:r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8F5ADD2-15A1-49C1-A2C4-55E5C576D5C7}"/>
              </a:ext>
            </a:extLst>
          </p:cNvPr>
          <p:cNvSpPr txBox="1"/>
          <p:nvPr/>
        </p:nvSpPr>
        <p:spPr>
          <a:xfrm>
            <a:off x="0" y="6596740"/>
            <a:ext cx="12192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/>
              <a:t>* </a:t>
            </a:r>
            <a:r>
              <a:rPr lang="en-GB" sz="1100" dirty="0" err="1"/>
              <a:t>Tekst</a:t>
            </a:r>
            <a:r>
              <a:rPr lang="en-GB" sz="1100" dirty="0"/>
              <a:t> </a:t>
            </a:r>
            <a:r>
              <a:rPr lang="en-GB" sz="1100" dirty="0" err="1"/>
              <a:t>preuzet</a:t>
            </a:r>
            <a:r>
              <a:rPr lang="en-GB" sz="1100" dirty="0"/>
              <a:t> </a:t>
            </a:r>
            <a:r>
              <a:rPr lang="en-GB" sz="1100" dirty="0" err="1"/>
              <a:t>iz</a:t>
            </a:r>
            <a:r>
              <a:rPr lang="en-GB" sz="1100" dirty="0"/>
              <a:t> </a:t>
            </a:r>
            <a:r>
              <a:rPr lang="en-GB" sz="1100" dirty="0" err="1"/>
              <a:t>prezentacije</a:t>
            </a:r>
            <a:r>
              <a:rPr lang="en-GB" sz="1100" dirty="0"/>
              <a:t> HEA </a:t>
            </a:r>
            <a:r>
              <a:rPr lang="en-GB" sz="1100" dirty="0" err="1"/>
              <a:t>BiH</a:t>
            </a:r>
            <a:r>
              <a:rPr lang="en-GB" sz="1100" dirty="0"/>
              <a:t>, Banja Luka / Sarajevo, </a:t>
            </a:r>
            <a:r>
              <a:rPr lang="en-GB" sz="1100" dirty="0" err="1"/>
              <a:t>oktobar</a:t>
            </a:r>
            <a:r>
              <a:rPr lang="en-GB" sz="1100" dirty="0"/>
              <a:t> 2017.</a:t>
            </a:r>
            <a:endParaRPr lang="en-US" sz="1100" dirty="0"/>
          </a:p>
        </p:txBody>
      </p:sp>
      <p:pic>
        <p:nvPicPr>
          <p:cNvPr id="11" name="Graphic 10" descr="Flowers in pot">
            <a:extLst>
              <a:ext uri="{FF2B5EF4-FFF2-40B4-BE49-F238E27FC236}">
                <a16:creationId xmlns:a16="http://schemas.microsoft.com/office/drawing/2014/main" id="{A176831D-A7F0-45FC-A0D9-F146C800105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526301" y="30117"/>
            <a:ext cx="665699" cy="6656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68427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53CC00-8012-487A-AF0F-68D98DF458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5294" y="1047637"/>
            <a:ext cx="2947482" cy="4601183"/>
          </a:xfrm>
        </p:spPr>
        <p:txBody>
          <a:bodyPr anchor="t"/>
          <a:lstStyle/>
          <a:p>
            <a:pPr algn="ctr"/>
            <a:r>
              <a:rPr lang="en-GB" dirty="0" err="1"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Kriterij</a:t>
            </a:r>
            <a:r>
              <a:rPr lang="bs-Latn-BA" dirty="0"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 </a:t>
            </a:r>
            <a:r>
              <a:rPr lang="en-GB" dirty="0"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7</a:t>
            </a:r>
            <a:r>
              <a:rPr lang="bs-Latn-BA" dirty="0"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:</a:t>
            </a:r>
            <a:br>
              <a:rPr lang="bs-Latn-BA" dirty="0">
                <a:solidFill>
                  <a:schemeClr val="accent3">
                    <a:lumMod val="20000"/>
                    <a:lumOff val="80000"/>
                  </a:schemeClr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</a:br>
            <a:br>
              <a:rPr lang="en-GB" dirty="0">
                <a:solidFill>
                  <a:schemeClr val="accent3">
                    <a:lumMod val="20000"/>
                    <a:lumOff val="80000"/>
                  </a:schemeClr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</a:br>
            <a:br>
              <a:rPr lang="bs-Latn-BA" dirty="0"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</a:br>
            <a:r>
              <a:rPr lang="pl-PL" dirty="0"/>
              <a:t>Upravljanje informacijama o studijskim programima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mbria" panose="02040503050406030204" pitchFamily="18" charset="0"/>
              <a:cs typeface="Calibri" panose="020F0502020204030204" pitchFamily="34" charset="0"/>
            </a:endParaRP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0ACCCBE1-70AC-4483-94C4-315DD012961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2424106"/>
              </p:ext>
            </p:extLst>
          </p:nvPr>
        </p:nvGraphicFramePr>
        <p:xfrm>
          <a:off x="3593456" y="793102"/>
          <a:ext cx="7753349" cy="5723504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7753349">
                  <a:extLst>
                    <a:ext uri="{9D8B030D-6E8A-4147-A177-3AD203B41FA5}">
                      <a16:colId xmlns:a16="http://schemas.microsoft.com/office/drawing/2014/main" val="2278068852"/>
                    </a:ext>
                  </a:extLst>
                </a:gridCol>
              </a:tblGrid>
              <a:tr h="2530822">
                <a:tc>
                  <a:txBody>
                    <a:bodyPr/>
                    <a:lstStyle/>
                    <a:p>
                      <a:pPr marL="452438" indent="-396000" algn="just">
                        <a:lnSpc>
                          <a:spcPct val="11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8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7.1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Sistem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redovitog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prikupljanja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obrade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informacija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o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svim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aspektima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studijskih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programa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(o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stopi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uspješnosti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studenata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,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napuštanju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studija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,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zadovoljstvu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studenata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,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zapošljivosti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svršenih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studenata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slično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) je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uspostavljen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koristi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se za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unaprijeđenja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kvaliteta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studijskih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programa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.</a:t>
                      </a:r>
                    </a:p>
                    <a:p>
                      <a:pPr marL="452438" marR="0" lvl="0" indent="-396000" algn="just" defTabSz="914400" rtl="0" eaLnBrk="1" fontAlgn="auto" latinLnBrk="0" hangingPunct="1">
                        <a:lnSpc>
                          <a:spcPct val="11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hr-BA" altLang="en-US" sz="1600" b="0" dirty="0">
                          <a:solidFill>
                            <a:srgbClr val="C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Predstaviti mehanizme i sistem kako se prikupljaju informacije i vrši analize npr. o stopi uspješnosti studenata, napuštanju studija, zadovoljstvu studenata, zapošljivosti svršenih studenata i slično, te kako su one na praktičnom primjeru doprinijele poboljšanju stanja na prijavljenom SP.</a:t>
                      </a:r>
                      <a:r>
                        <a:rPr lang="en-GB" altLang="en-US" sz="1600" b="0" dirty="0">
                          <a:solidFill>
                            <a:srgbClr val="C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*</a:t>
                      </a:r>
                      <a:endParaRPr lang="bs-Latn-BA" altLang="en-US" sz="1600" b="0" dirty="0">
                        <a:solidFill>
                          <a:srgbClr val="C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2695817"/>
                  </a:ext>
                </a:extLst>
              </a:tr>
              <a:tr h="3192682">
                <a:tc>
                  <a:txBody>
                    <a:bodyPr/>
                    <a:lstStyle/>
                    <a:p>
                      <a:pPr marL="395288" indent="-436563" algn="just">
                        <a:lnSpc>
                          <a:spcPct val="11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18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7.2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Visokoškolska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ustanova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redovno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prikuplja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analizira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podatke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o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broju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starosnoj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strukturi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akademskog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osoblja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,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spolu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,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odnosu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broja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nastavnika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studenata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,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odnosu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vlastitog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gostujućeg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kadra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,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kao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podatke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b="1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anketiranja</a:t>
                      </a:r>
                      <a:r>
                        <a:rPr lang="en-US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b="1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osoblja</a:t>
                      </a:r>
                      <a:r>
                        <a:rPr lang="en-US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od </a:t>
                      </a:r>
                      <a:r>
                        <a:rPr lang="en-US" b="1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strane</a:t>
                      </a:r>
                      <a:r>
                        <a:rPr lang="en-US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b="1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studenata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. </a:t>
                      </a:r>
                    </a:p>
                    <a:p>
                      <a:pPr marL="395288" marR="0" lvl="0" indent="-436563" algn="just" defTabSz="914400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hr-BA" altLang="en-US" sz="1600" b="0" dirty="0">
                          <a:solidFill>
                            <a:srgbClr val="C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Predstaviti mehanizme i sistem kako se prikupljaju informacije i vrši analize npr: akademskog osoblja  baziranu na indikatorima: planovima realizacije nastave, podacima o broju, polu, starosti, stažu, zvanjima akademskog osoblja, omjeru broja stalno zaposlenih i spoljnih saradnika, omjeru broja nastavnik/student, analizi evaluacija nastavnika od strane studenata i sl., te te kako one dorinose  mjerama za poboljšanje stanja.</a:t>
                      </a:r>
                      <a:r>
                        <a:rPr lang="en-GB" altLang="en-US" sz="1600" b="0" dirty="0">
                          <a:solidFill>
                            <a:srgbClr val="C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*</a:t>
                      </a:r>
                      <a:endParaRPr lang="bs-Latn-BA" altLang="en-US" sz="1600" b="0" dirty="0">
                        <a:solidFill>
                          <a:srgbClr val="C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53317362"/>
                  </a:ext>
                </a:extLst>
              </a:tr>
            </a:tbl>
          </a:graphicData>
        </a:graphic>
      </p:graphicFrame>
      <p:sp>
        <p:nvSpPr>
          <p:cNvPr id="8" name="Rectangle 7">
            <a:extLst>
              <a:ext uri="{FF2B5EF4-FFF2-40B4-BE49-F238E27FC236}">
                <a16:creationId xmlns:a16="http://schemas.microsoft.com/office/drawing/2014/main" id="{2EA69902-DD73-4FD0-A3CA-E5150BE4F333}"/>
              </a:ext>
            </a:extLst>
          </p:cNvPr>
          <p:cNvSpPr/>
          <p:nvPr/>
        </p:nvSpPr>
        <p:spPr>
          <a:xfrm rot="16200000">
            <a:off x="10168934" y="3193595"/>
            <a:ext cx="369876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200" b="1" dirty="0">
                <a:latin typeface="Calibri" panose="020F0502020204030204" pitchFamily="34" charset="0"/>
                <a:ea typeface="Constantia" panose="02030602050306030303" pitchFamily="18" charset="0"/>
                <a:cs typeface="Times New Roman" panose="02020603050405020304" pitchFamily="18" charset="0"/>
              </a:rPr>
              <a:t>“</a:t>
            </a:r>
            <a:r>
              <a:rPr lang="en-GB" sz="1200" b="1" dirty="0" err="1">
                <a:latin typeface="Calibri" panose="020F0502020204030204" pitchFamily="34" charset="0"/>
                <a:ea typeface="Constantia" panose="02030602050306030303" pitchFamily="18" charset="0"/>
                <a:cs typeface="Times New Roman" panose="02020603050405020304" pitchFamily="18" charset="0"/>
              </a:rPr>
              <a:t>Akreditacija</a:t>
            </a:r>
            <a:r>
              <a:rPr lang="en-GB" sz="1200" b="1" dirty="0">
                <a:latin typeface="Calibri" panose="020F0502020204030204" pitchFamily="34" charset="0"/>
                <a:ea typeface="Constantia" panose="02030602050306030303" pitchFamily="18" charset="0"/>
                <a:cs typeface="Times New Roman" panose="02020603050405020304" pitchFamily="18" charset="0"/>
              </a:rPr>
              <a:t> </a:t>
            </a:r>
            <a:r>
              <a:rPr lang="en-GB" sz="1200" b="1" dirty="0" err="1">
                <a:latin typeface="Calibri" panose="020F0502020204030204" pitchFamily="34" charset="0"/>
                <a:ea typeface="Constantia" panose="02030602050306030303" pitchFamily="18" charset="0"/>
                <a:cs typeface="Times New Roman" panose="02020603050405020304" pitchFamily="18" charset="0"/>
              </a:rPr>
              <a:t>studijskih</a:t>
            </a:r>
            <a:r>
              <a:rPr lang="en-GB" sz="1200" b="1" dirty="0">
                <a:latin typeface="Calibri" panose="020F0502020204030204" pitchFamily="34" charset="0"/>
                <a:ea typeface="Constantia" panose="02030602050306030303" pitchFamily="18" charset="0"/>
                <a:cs typeface="Times New Roman" panose="02020603050405020304" pitchFamily="18" charset="0"/>
              </a:rPr>
              <a:t> </a:t>
            </a:r>
            <a:r>
              <a:rPr lang="en-GB" sz="1200" b="1" dirty="0" err="1">
                <a:latin typeface="Calibri" panose="020F0502020204030204" pitchFamily="34" charset="0"/>
                <a:ea typeface="Constantia" panose="02030602050306030303" pitchFamily="18" charset="0"/>
                <a:cs typeface="Times New Roman" panose="02020603050405020304" pitchFamily="18" charset="0"/>
              </a:rPr>
              <a:t>programa</a:t>
            </a:r>
            <a:r>
              <a:rPr lang="en-GB" sz="1200" b="1" dirty="0">
                <a:latin typeface="Calibri" panose="020F0502020204030204" pitchFamily="34" charset="0"/>
                <a:ea typeface="Constantia" panose="02030602050306030303" pitchFamily="18" charset="0"/>
                <a:cs typeface="Times New Roman" panose="02020603050405020304" pitchFamily="18" charset="0"/>
              </a:rPr>
              <a:t>”</a:t>
            </a:r>
            <a:endParaRPr lang="bs-Latn-BA" sz="1200" b="1" dirty="0">
              <a:latin typeface="Calibri" panose="020F0502020204030204" pitchFamily="34" charset="0"/>
              <a:ea typeface="Constantia" panose="02030602050306030303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GB" sz="1200" dirty="0" err="1">
                <a:latin typeface="Calibri" panose="020F0502020204030204" pitchFamily="34" charset="0"/>
                <a:ea typeface="Constantia" panose="02030602050306030303" pitchFamily="18" charset="0"/>
                <a:cs typeface="Times New Roman" panose="02020603050405020304" pitchFamily="18" charset="0"/>
              </a:rPr>
              <a:t>Rektorat</a:t>
            </a:r>
            <a:r>
              <a:rPr lang="en-GB" sz="1200" dirty="0">
                <a:latin typeface="Calibri" panose="020F0502020204030204" pitchFamily="34" charset="0"/>
                <a:ea typeface="Constantia" panose="02030602050306030303" pitchFamily="18" charset="0"/>
                <a:cs typeface="Times New Roman" panose="02020603050405020304" pitchFamily="18" charset="0"/>
              </a:rPr>
              <a:t> UNSA, 01.06.2022.</a:t>
            </a:r>
            <a:endParaRPr lang="en-US" sz="1200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00EF8F9-C5F1-47F3-BFA0-3D1E0A66DCE0}"/>
              </a:ext>
            </a:extLst>
          </p:cNvPr>
          <p:cNvSpPr/>
          <p:nvPr/>
        </p:nvSpPr>
        <p:spPr>
          <a:xfrm>
            <a:off x="0" y="-6365"/>
            <a:ext cx="7595417" cy="36933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en-US" dirty="0" err="1"/>
              <a:t>Kriteriji</a:t>
            </a:r>
            <a:r>
              <a:rPr lang="en-US" dirty="0"/>
              <a:t> za </a:t>
            </a:r>
            <a:r>
              <a:rPr lang="en-US" dirty="0" err="1"/>
              <a:t>akreditaciju</a:t>
            </a:r>
            <a:r>
              <a:rPr lang="en-US" dirty="0"/>
              <a:t> </a:t>
            </a:r>
            <a:r>
              <a:rPr lang="en-US" dirty="0" err="1"/>
              <a:t>studijskih</a:t>
            </a:r>
            <a:r>
              <a:rPr lang="en-US" dirty="0"/>
              <a:t> </a:t>
            </a:r>
            <a:r>
              <a:rPr lang="en-US" dirty="0" err="1"/>
              <a:t>programa</a:t>
            </a:r>
            <a:r>
              <a:rPr lang="en-US" dirty="0"/>
              <a:t> </a:t>
            </a:r>
            <a:r>
              <a:rPr lang="en-US" dirty="0" err="1"/>
              <a:t>prvog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drugog</a:t>
            </a:r>
            <a:r>
              <a:rPr lang="en-US" dirty="0"/>
              <a:t> </a:t>
            </a:r>
            <a:r>
              <a:rPr lang="en-US" dirty="0" err="1"/>
              <a:t>ciklusa</a:t>
            </a:r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DCACB4D-65F8-40BB-85B4-224C8F0DA98C}"/>
              </a:ext>
            </a:extLst>
          </p:cNvPr>
          <p:cNvSpPr txBox="1"/>
          <p:nvPr/>
        </p:nvSpPr>
        <p:spPr>
          <a:xfrm>
            <a:off x="0" y="6596740"/>
            <a:ext cx="12192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/>
              <a:t>* </a:t>
            </a:r>
            <a:r>
              <a:rPr lang="en-GB" sz="1100" dirty="0" err="1"/>
              <a:t>Tekst</a:t>
            </a:r>
            <a:r>
              <a:rPr lang="en-GB" sz="1100" dirty="0"/>
              <a:t> </a:t>
            </a:r>
            <a:r>
              <a:rPr lang="en-GB" sz="1100" dirty="0" err="1"/>
              <a:t>preuzet</a:t>
            </a:r>
            <a:r>
              <a:rPr lang="en-GB" sz="1100" dirty="0"/>
              <a:t> </a:t>
            </a:r>
            <a:r>
              <a:rPr lang="en-GB" sz="1100" dirty="0" err="1"/>
              <a:t>iz</a:t>
            </a:r>
            <a:r>
              <a:rPr lang="en-GB" sz="1100" dirty="0"/>
              <a:t> </a:t>
            </a:r>
            <a:r>
              <a:rPr lang="en-GB" sz="1100" dirty="0" err="1"/>
              <a:t>prezentacije</a:t>
            </a:r>
            <a:r>
              <a:rPr lang="en-GB" sz="1100" dirty="0"/>
              <a:t> HEA </a:t>
            </a:r>
            <a:r>
              <a:rPr lang="en-GB" sz="1100" dirty="0" err="1"/>
              <a:t>BiH</a:t>
            </a:r>
            <a:r>
              <a:rPr lang="en-GB" sz="1100" dirty="0"/>
              <a:t>, Banja Luka / Sarajevo, </a:t>
            </a:r>
            <a:r>
              <a:rPr lang="en-GB" sz="1100" dirty="0" err="1"/>
              <a:t>oktobar</a:t>
            </a:r>
            <a:r>
              <a:rPr lang="en-GB" sz="1100" dirty="0"/>
              <a:t> 2017.</a:t>
            </a:r>
            <a:endParaRPr lang="en-US" sz="1100" dirty="0"/>
          </a:p>
        </p:txBody>
      </p:sp>
      <p:pic>
        <p:nvPicPr>
          <p:cNvPr id="12" name="Graphic 11" descr="Flower">
            <a:extLst>
              <a:ext uri="{FF2B5EF4-FFF2-40B4-BE49-F238E27FC236}">
                <a16:creationId xmlns:a16="http://schemas.microsoft.com/office/drawing/2014/main" id="{86FE0D06-8D50-438E-9F16-B3EAF01D461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459162" y="18328"/>
            <a:ext cx="689571" cy="6895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113833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53CC00-8012-487A-AF0F-68D98DF458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5294" y="1047637"/>
            <a:ext cx="2947482" cy="4601183"/>
          </a:xfrm>
        </p:spPr>
        <p:txBody>
          <a:bodyPr anchor="t"/>
          <a:lstStyle/>
          <a:p>
            <a:pPr algn="ctr"/>
            <a:r>
              <a:rPr lang="en-GB" dirty="0" err="1"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Kriterij</a:t>
            </a:r>
            <a:r>
              <a:rPr lang="bs-Latn-BA" dirty="0"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 </a:t>
            </a:r>
            <a:r>
              <a:rPr lang="en-GB" dirty="0"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8</a:t>
            </a:r>
            <a:r>
              <a:rPr lang="bs-Latn-BA" dirty="0"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:</a:t>
            </a:r>
            <a:br>
              <a:rPr lang="bs-Latn-BA" dirty="0">
                <a:solidFill>
                  <a:schemeClr val="accent3">
                    <a:lumMod val="20000"/>
                    <a:lumOff val="80000"/>
                  </a:schemeClr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</a:br>
            <a:br>
              <a:rPr lang="en-GB" dirty="0">
                <a:solidFill>
                  <a:schemeClr val="accent3">
                    <a:lumMod val="20000"/>
                    <a:lumOff val="80000"/>
                  </a:schemeClr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</a:br>
            <a:br>
              <a:rPr lang="bs-Latn-BA" dirty="0"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</a:br>
            <a:r>
              <a:rPr lang="pl-PL" dirty="0"/>
              <a:t>Informiranje javnosti o studijskim programima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mbria" panose="02040503050406030204" pitchFamily="18" charset="0"/>
              <a:cs typeface="Calibri" panose="020F0502020204030204" pitchFamily="34" charset="0"/>
            </a:endParaRP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0ACCCBE1-70AC-4483-94C4-315DD012961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1582184"/>
              </p:ext>
            </p:extLst>
          </p:nvPr>
        </p:nvGraphicFramePr>
        <p:xfrm>
          <a:off x="3593456" y="783772"/>
          <a:ext cx="7753349" cy="5212770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7753349">
                  <a:extLst>
                    <a:ext uri="{9D8B030D-6E8A-4147-A177-3AD203B41FA5}">
                      <a16:colId xmlns:a16="http://schemas.microsoft.com/office/drawing/2014/main" val="2278068852"/>
                    </a:ext>
                  </a:extLst>
                </a:gridCol>
              </a:tblGrid>
              <a:tr h="5212770">
                <a:tc>
                  <a:txBody>
                    <a:bodyPr/>
                    <a:lstStyle/>
                    <a:p>
                      <a:pPr marL="452438" indent="-396000" algn="just">
                        <a:lnSpc>
                          <a:spcPct val="11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8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8.1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Visokoškolska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ustanova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objektivno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pravovremeno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informiše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javnost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ažuriranim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informacijama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o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svim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aspektima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odobrenih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(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licenciranih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)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/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ili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akreditiranih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studijskih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programa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koje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nudi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sa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posebnim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osvrtom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na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definirane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ciljeve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studijskih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programa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ishode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učenja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.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Podaci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o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akademskim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karijerama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zaposlenog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angažovanog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osoblja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su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javno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objavljeni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. Minimum 50% od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ukupnih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informacija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je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na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engleskom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jeziku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.</a:t>
                      </a:r>
                    </a:p>
                    <a:p>
                      <a:pPr marL="742950" lvl="1" indent="-285750" algn="just" eaLnBrk="1" hangingPunct="1">
                        <a:lnSpc>
                          <a:spcPct val="110000"/>
                        </a:lnSpc>
                        <a:spcBef>
                          <a:spcPts val="300"/>
                        </a:spcBef>
                        <a:buClr>
                          <a:srgbClr val="7D93A0"/>
                        </a:buClr>
                        <a:buSzPct val="80000"/>
                        <a:buFont typeface="Arial" panose="020B0604020202020204" pitchFamily="34" charset="0"/>
                        <a:buChar char="•"/>
                        <a:defRPr/>
                      </a:pPr>
                      <a:r>
                        <a:rPr lang="hr-BA" sz="1600" b="1" dirty="0">
                          <a:solidFill>
                            <a:srgbClr val="0070C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Navedite link do prijavljenog SP</a:t>
                      </a:r>
                    </a:p>
                    <a:p>
                      <a:pPr marL="742950" lvl="1" indent="-285750" algn="just" eaLnBrk="1" hangingPunct="1">
                        <a:lnSpc>
                          <a:spcPct val="110000"/>
                        </a:lnSpc>
                        <a:spcBef>
                          <a:spcPts val="300"/>
                        </a:spcBef>
                        <a:buClr>
                          <a:srgbClr val="7D93A0"/>
                        </a:buClr>
                        <a:buSzPct val="80000"/>
                        <a:buFont typeface="Arial" panose="020B0604020202020204" pitchFamily="34" charset="0"/>
                        <a:buChar char="•"/>
                        <a:defRPr/>
                      </a:pPr>
                      <a:r>
                        <a:rPr lang="hr-BA" sz="1600" b="1" dirty="0">
                          <a:solidFill>
                            <a:srgbClr val="0070C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Navedite akt (i link) Politike komuniciranja s javnošću</a:t>
                      </a:r>
                    </a:p>
                    <a:p>
                      <a:pPr marL="742950" lvl="1" indent="-285750" algn="just" eaLnBrk="1" hangingPunct="1">
                        <a:lnSpc>
                          <a:spcPct val="110000"/>
                        </a:lnSpc>
                        <a:spcBef>
                          <a:spcPts val="300"/>
                        </a:spcBef>
                        <a:buClr>
                          <a:srgbClr val="7D93A0"/>
                        </a:buClr>
                        <a:buSzPct val="80000"/>
                        <a:buFont typeface="Arial" panose="020B0604020202020204" pitchFamily="34" charset="0"/>
                        <a:buChar char="•"/>
                        <a:defRPr/>
                      </a:pPr>
                      <a:r>
                        <a:rPr lang="hr-BA" sz="1600" b="1" dirty="0">
                          <a:solidFill>
                            <a:srgbClr val="0070C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Navedite akt (i link) ili dio (član) nekog akta koji se odnosi na komunikacionu strategiju</a:t>
                      </a:r>
                    </a:p>
                    <a:p>
                      <a:pPr marL="742950" lvl="1" indent="-285750" algn="just" eaLnBrk="1" hangingPunct="1">
                        <a:lnSpc>
                          <a:spcPct val="110000"/>
                        </a:lnSpc>
                        <a:spcBef>
                          <a:spcPts val="300"/>
                        </a:spcBef>
                        <a:buClr>
                          <a:srgbClr val="7D93A0"/>
                        </a:buClr>
                        <a:buSzPct val="80000"/>
                        <a:buFont typeface="Arial" panose="020B0604020202020204" pitchFamily="34" charset="0"/>
                        <a:buChar char="•"/>
                        <a:defRPr/>
                      </a:pPr>
                      <a:r>
                        <a:rPr lang="hr-BA" sz="1600" b="1" dirty="0">
                          <a:solidFill>
                            <a:srgbClr val="0070C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Predstavite ciljne grupe (studenti, diplomirani studenti, srednje škole,  društvena zajednica, privredno okruženje, itd.) za prijavljeni SP</a:t>
                      </a:r>
                    </a:p>
                    <a:p>
                      <a:pPr marL="742950" lvl="1" indent="-285750" algn="just" eaLnBrk="1" hangingPunct="1">
                        <a:lnSpc>
                          <a:spcPct val="110000"/>
                        </a:lnSpc>
                        <a:spcBef>
                          <a:spcPts val="300"/>
                        </a:spcBef>
                        <a:buClr>
                          <a:srgbClr val="7D93A0"/>
                        </a:buClr>
                        <a:buSzPct val="80000"/>
                        <a:buFont typeface="Arial" panose="020B0604020202020204" pitchFamily="34" charset="0"/>
                        <a:buChar char="•"/>
                        <a:defRPr/>
                      </a:pPr>
                      <a:r>
                        <a:rPr lang="hr-BA" sz="1600" b="1" dirty="0">
                          <a:solidFill>
                            <a:srgbClr val="0070C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Predstavite oblike komuniciranja sa svakom od ciljnih grupa kao i s javnošću (sajmovi zapošljavanja, prezentacije SP maturantima po srednjim školama, TV, radio, web, printani mediji...)</a:t>
                      </a:r>
                      <a:r>
                        <a:rPr lang="en-GB" sz="1600" b="1" dirty="0">
                          <a:solidFill>
                            <a:srgbClr val="0070C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*</a:t>
                      </a:r>
                      <a:endParaRPr lang="hr-BA" sz="1600" b="1" dirty="0">
                        <a:solidFill>
                          <a:srgbClr val="0070C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2695817"/>
                  </a:ext>
                </a:extLst>
              </a:tr>
            </a:tbl>
          </a:graphicData>
        </a:graphic>
      </p:graphicFrame>
      <p:sp>
        <p:nvSpPr>
          <p:cNvPr id="8" name="Rectangle 7">
            <a:extLst>
              <a:ext uri="{FF2B5EF4-FFF2-40B4-BE49-F238E27FC236}">
                <a16:creationId xmlns:a16="http://schemas.microsoft.com/office/drawing/2014/main" id="{045E0E76-0F47-41B5-B76D-2CF52ED0ABF3}"/>
              </a:ext>
            </a:extLst>
          </p:cNvPr>
          <p:cNvSpPr/>
          <p:nvPr/>
        </p:nvSpPr>
        <p:spPr>
          <a:xfrm rot="16200000">
            <a:off x="10168934" y="3193595"/>
            <a:ext cx="369876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200" b="1" dirty="0">
                <a:latin typeface="Calibri" panose="020F0502020204030204" pitchFamily="34" charset="0"/>
                <a:ea typeface="Constantia" panose="02030602050306030303" pitchFamily="18" charset="0"/>
                <a:cs typeface="Times New Roman" panose="02020603050405020304" pitchFamily="18" charset="0"/>
              </a:rPr>
              <a:t>“</a:t>
            </a:r>
            <a:r>
              <a:rPr lang="en-GB" sz="1200" b="1" dirty="0" err="1">
                <a:latin typeface="Calibri" panose="020F0502020204030204" pitchFamily="34" charset="0"/>
                <a:ea typeface="Constantia" panose="02030602050306030303" pitchFamily="18" charset="0"/>
                <a:cs typeface="Times New Roman" panose="02020603050405020304" pitchFamily="18" charset="0"/>
              </a:rPr>
              <a:t>Akreditacija</a:t>
            </a:r>
            <a:r>
              <a:rPr lang="en-GB" sz="1200" b="1" dirty="0">
                <a:latin typeface="Calibri" panose="020F0502020204030204" pitchFamily="34" charset="0"/>
                <a:ea typeface="Constantia" panose="02030602050306030303" pitchFamily="18" charset="0"/>
                <a:cs typeface="Times New Roman" panose="02020603050405020304" pitchFamily="18" charset="0"/>
              </a:rPr>
              <a:t> </a:t>
            </a:r>
            <a:r>
              <a:rPr lang="en-GB" sz="1200" b="1" dirty="0" err="1">
                <a:latin typeface="Calibri" panose="020F0502020204030204" pitchFamily="34" charset="0"/>
                <a:ea typeface="Constantia" panose="02030602050306030303" pitchFamily="18" charset="0"/>
                <a:cs typeface="Times New Roman" panose="02020603050405020304" pitchFamily="18" charset="0"/>
              </a:rPr>
              <a:t>studijskih</a:t>
            </a:r>
            <a:r>
              <a:rPr lang="en-GB" sz="1200" b="1" dirty="0">
                <a:latin typeface="Calibri" panose="020F0502020204030204" pitchFamily="34" charset="0"/>
                <a:ea typeface="Constantia" panose="02030602050306030303" pitchFamily="18" charset="0"/>
                <a:cs typeface="Times New Roman" panose="02020603050405020304" pitchFamily="18" charset="0"/>
              </a:rPr>
              <a:t> </a:t>
            </a:r>
            <a:r>
              <a:rPr lang="en-GB" sz="1200" b="1" dirty="0" err="1">
                <a:latin typeface="Calibri" panose="020F0502020204030204" pitchFamily="34" charset="0"/>
                <a:ea typeface="Constantia" panose="02030602050306030303" pitchFamily="18" charset="0"/>
                <a:cs typeface="Times New Roman" panose="02020603050405020304" pitchFamily="18" charset="0"/>
              </a:rPr>
              <a:t>programa</a:t>
            </a:r>
            <a:r>
              <a:rPr lang="en-GB" sz="1200" b="1" dirty="0">
                <a:latin typeface="Calibri" panose="020F0502020204030204" pitchFamily="34" charset="0"/>
                <a:ea typeface="Constantia" panose="02030602050306030303" pitchFamily="18" charset="0"/>
                <a:cs typeface="Times New Roman" panose="02020603050405020304" pitchFamily="18" charset="0"/>
              </a:rPr>
              <a:t>”</a:t>
            </a:r>
            <a:endParaRPr lang="bs-Latn-BA" sz="1200" b="1" dirty="0">
              <a:latin typeface="Calibri" panose="020F0502020204030204" pitchFamily="34" charset="0"/>
              <a:ea typeface="Constantia" panose="02030602050306030303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GB" sz="1200" dirty="0" err="1">
                <a:latin typeface="Calibri" panose="020F0502020204030204" pitchFamily="34" charset="0"/>
                <a:ea typeface="Constantia" panose="02030602050306030303" pitchFamily="18" charset="0"/>
                <a:cs typeface="Times New Roman" panose="02020603050405020304" pitchFamily="18" charset="0"/>
              </a:rPr>
              <a:t>Rektorat</a:t>
            </a:r>
            <a:r>
              <a:rPr lang="en-GB" sz="1200" dirty="0">
                <a:latin typeface="Calibri" panose="020F0502020204030204" pitchFamily="34" charset="0"/>
                <a:ea typeface="Constantia" panose="02030602050306030303" pitchFamily="18" charset="0"/>
                <a:cs typeface="Times New Roman" panose="02020603050405020304" pitchFamily="18" charset="0"/>
              </a:rPr>
              <a:t> UNSA, 01.06.2022.</a:t>
            </a:r>
            <a:endParaRPr lang="en-US" sz="1200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2AFDFB4-F7A9-4B5B-8E25-15CB574BD070}"/>
              </a:ext>
            </a:extLst>
          </p:cNvPr>
          <p:cNvSpPr/>
          <p:nvPr/>
        </p:nvSpPr>
        <p:spPr>
          <a:xfrm>
            <a:off x="0" y="-6365"/>
            <a:ext cx="7595417" cy="36933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en-US" dirty="0" err="1"/>
              <a:t>Kriteriji</a:t>
            </a:r>
            <a:r>
              <a:rPr lang="en-US" dirty="0"/>
              <a:t> za </a:t>
            </a:r>
            <a:r>
              <a:rPr lang="en-US" dirty="0" err="1"/>
              <a:t>akreditaciju</a:t>
            </a:r>
            <a:r>
              <a:rPr lang="en-US" dirty="0"/>
              <a:t> </a:t>
            </a:r>
            <a:r>
              <a:rPr lang="en-US" dirty="0" err="1"/>
              <a:t>studijskih</a:t>
            </a:r>
            <a:r>
              <a:rPr lang="en-US" dirty="0"/>
              <a:t> </a:t>
            </a:r>
            <a:r>
              <a:rPr lang="en-US" dirty="0" err="1"/>
              <a:t>programa</a:t>
            </a:r>
            <a:r>
              <a:rPr lang="en-US" dirty="0"/>
              <a:t> </a:t>
            </a:r>
            <a:r>
              <a:rPr lang="en-US" dirty="0" err="1"/>
              <a:t>prvog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drugog</a:t>
            </a:r>
            <a:r>
              <a:rPr lang="en-US" dirty="0"/>
              <a:t> </a:t>
            </a:r>
            <a:r>
              <a:rPr lang="en-US" dirty="0" err="1"/>
              <a:t>ciklusa</a:t>
            </a:r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49553AE-8BC6-46DE-895C-55DAC4937471}"/>
              </a:ext>
            </a:extLst>
          </p:cNvPr>
          <p:cNvSpPr txBox="1"/>
          <p:nvPr/>
        </p:nvSpPr>
        <p:spPr>
          <a:xfrm>
            <a:off x="0" y="6596740"/>
            <a:ext cx="12192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/>
              <a:t>* </a:t>
            </a:r>
            <a:r>
              <a:rPr lang="en-GB" sz="1100" dirty="0" err="1"/>
              <a:t>Tekst</a:t>
            </a:r>
            <a:r>
              <a:rPr lang="en-GB" sz="1100" dirty="0"/>
              <a:t> </a:t>
            </a:r>
            <a:r>
              <a:rPr lang="en-GB" sz="1100" dirty="0" err="1"/>
              <a:t>preuzet</a:t>
            </a:r>
            <a:r>
              <a:rPr lang="en-GB" sz="1100" dirty="0"/>
              <a:t> </a:t>
            </a:r>
            <a:r>
              <a:rPr lang="en-GB" sz="1100" dirty="0" err="1"/>
              <a:t>iz</a:t>
            </a:r>
            <a:r>
              <a:rPr lang="en-GB" sz="1100" dirty="0"/>
              <a:t> </a:t>
            </a:r>
            <a:r>
              <a:rPr lang="en-GB" sz="1100" dirty="0" err="1"/>
              <a:t>prezentacije</a:t>
            </a:r>
            <a:r>
              <a:rPr lang="en-GB" sz="1100" dirty="0"/>
              <a:t> HEA </a:t>
            </a:r>
            <a:r>
              <a:rPr lang="en-GB" sz="1100" dirty="0" err="1"/>
              <a:t>BiH</a:t>
            </a:r>
            <a:r>
              <a:rPr lang="en-GB" sz="1100" dirty="0"/>
              <a:t>, Banja Luka / Sarajevo, </a:t>
            </a:r>
            <a:r>
              <a:rPr lang="en-GB" sz="1100" dirty="0" err="1"/>
              <a:t>oktobar</a:t>
            </a:r>
            <a:r>
              <a:rPr lang="en-GB" sz="1100" dirty="0"/>
              <a:t> 2017.</a:t>
            </a:r>
            <a:endParaRPr lang="en-US" sz="1100" dirty="0"/>
          </a:p>
        </p:txBody>
      </p:sp>
      <p:pic>
        <p:nvPicPr>
          <p:cNvPr id="11" name="Graphic 10" descr="Cherries">
            <a:extLst>
              <a:ext uri="{FF2B5EF4-FFF2-40B4-BE49-F238E27FC236}">
                <a16:creationId xmlns:a16="http://schemas.microsoft.com/office/drawing/2014/main" id="{66A5D47B-8091-41E7-99DD-8F30B4A9002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443106" y="18775"/>
            <a:ext cx="688758" cy="6887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078435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53CC00-8012-487A-AF0F-68D98DF458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5294" y="1047637"/>
            <a:ext cx="2947482" cy="4601183"/>
          </a:xfrm>
        </p:spPr>
        <p:txBody>
          <a:bodyPr anchor="t"/>
          <a:lstStyle/>
          <a:p>
            <a:pPr algn="ctr"/>
            <a:r>
              <a:rPr lang="en-GB" dirty="0" err="1"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Kriterij</a:t>
            </a:r>
            <a:r>
              <a:rPr lang="bs-Latn-BA" dirty="0"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 </a:t>
            </a:r>
            <a:r>
              <a:rPr lang="en-GB" dirty="0"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9</a:t>
            </a:r>
            <a:r>
              <a:rPr lang="bs-Latn-BA" dirty="0"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:</a:t>
            </a:r>
            <a:br>
              <a:rPr lang="bs-Latn-BA" dirty="0">
                <a:solidFill>
                  <a:schemeClr val="accent3">
                    <a:lumMod val="20000"/>
                    <a:lumOff val="80000"/>
                  </a:schemeClr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</a:br>
            <a:br>
              <a:rPr lang="en-GB" dirty="0">
                <a:solidFill>
                  <a:schemeClr val="accent3">
                    <a:lumMod val="20000"/>
                    <a:lumOff val="80000"/>
                  </a:schemeClr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</a:br>
            <a:br>
              <a:rPr lang="bs-Latn-BA" dirty="0"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</a:br>
            <a:r>
              <a:rPr lang="pl-PL" dirty="0"/>
              <a:t>Informiranje javnosti o studijskim programima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mbria" panose="02040503050406030204" pitchFamily="18" charset="0"/>
              <a:cs typeface="Calibri" panose="020F0502020204030204" pitchFamily="34" charset="0"/>
            </a:endParaRP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0ACCCBE1-70AC-4483-94C4-315DD012961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489915"/>
              </p:ext>
            </p:extLst>
          </p:nvPr>
        </p:nvGraphicFramePr>
        <p:xfrm>
          <a:off x="3593456" y="795705"/>
          <a:ext cx="7753349" cy="5017266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7753349">
                  <a:extLst>
                    <a:ext uri="{9D8B030D-6E8A-4147-A177-3AD203B41FA5}">
                      <a16:colId xmlns:a16="http://schemas.microsoft.com/office/drawing/2014/main" val="2278068852"/>
                    </a:ext>
                  </a:extLst>
                </a:gridCol>
              </a:tblGrid>
              <a:tr h="2871557">
                <a:tc>
                  <a:txBody>
                    <a:bodyPr/>
                    <a:lstStyle/>
                    <a:p>
                      <a:pPr marL="452438" indent="-396000" algn="just">
                        <a:lnSpc>
                          <a:spcPct val="11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8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9.1 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Procedure za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periodičnu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evaluaciju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,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unapređenje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prestrukturiranje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postojećih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studijskih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programa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su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uspostavljene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. Procedure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uključuju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mišljenja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studenata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drugih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unutrašnjih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vanjskih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zainteresiranih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strana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.</a:t>
                      </a:r>
                    </a:p>
                    <a:p>
                      <a:pPr marL="742950" lvl="1" indent="-285750" algn="just" eaLnBrk="1" hangingPunct="1">
                        <a:lnSpc>
                          <a:spcPct val="110000"/>
                        </a:lnSpc>
                        <a:spcBef>
                          <a:spcPts val="300"/>
                        </a:spcBef>
                        <a:buClr>
                          <a:srgbClr val="7D93A0"/>
                        </a:buClr>
                        <a:buSzPct val="80000"/>
                        <a:buFont typeface="Arial" panose="020B0604020202020204" pitchFamily="34" charset="0"/>
                        <a:buChar char="•"/>
                      </a:pPr>
                      <a:r>
                        <a:rPr lang="bs-Latn-BA" altLang="sr-Latn-RS" sz="1600" dirty="0">
                          <a:solidFill>
                            <a:srgbClr val="74B23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Navedite dokument (i link) vezan za praćenje i reviziju SP</a:t>
                      </a:r>
                    </a:p>
                    <a:p>
                      <a:pPr marL="742950" lvl="1" indent="-285750" algn="just" eaLnBrk="1" hangingPunct="1">
                        <a:lnSpc>
                          <a:spcPct val="110000"/>
                        </a:lnSpc>
                        <a:spcBef>
                          <a:spcPts val="300"/>
                        </a:spcBef>
                        <a:buClr>
                          <a:srgbClr val="7D93A0"/>
                        </a:buClr>
                        <a:buSzPct val="80000"/>
                        <a:buFont typeface="Arial" panose="020B0604020202020204" pitchFamily="34" charset="0"/>
                        <a:buChar char="•"/>
                      </a:pPr>
                      <a:r>
                        <a:rPr lang="bs-Latn-BA" altLang="sr-Latn-RS" sz="1600" dirty="0">
                          <a:solidFill>
                            <a:srgbClr val="74B23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Navedite primjer uključivanja i analize mišljenja studenata i drugih zainteresiranih strana (analiza ankete, konsultacioni sastanci- link do vijesti o konsultatiovnom sastnaku)</a:t>
                      </a:r>
                      <a:r>
                        <a:rPr lang="en-GB" altLang="sr-Latn-RS" sz="1600" dirty="0">
                          <a:solidFill>
                            <a:srgbClr val="74B23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*</a:t>
                      </a:r>
                      <a:endParaRPr lang="bs-Latn-BA" altLang="sr-Latn-RS" sz="1600" dirty="0">
                        <a:solidFill>
                          <a:srgbClr val="74B23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2695817"/>
                  </a:ext>
                </a:extLst>
              </a:tr>
              <a:tr h="2145709">
                <a:tc>
                  <a:txBody>
                    <a:bodyPr/>
                    <a:lstStyle/>
                    <a:p>
                      <a:pPr marL="452438" indent="-396000" algn="just">
                        <a:lnSpc>
                          <a:spcPct val="11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800" b="0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9.2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Visokoškolska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ustanova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periodično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evaluira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nastavni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plan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program,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nastavni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proces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,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stepen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realizacije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ishoda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učenja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njihovu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relevantnost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za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tržište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rada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putem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anketiranja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studenata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,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akademskog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administrativnog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osoblja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,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te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povratne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informacije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koristi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za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inoviranje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unapređenja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istog</a:t>
                      </a:r>
                      <a:endParaRPr lang="en-US" b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909638" marR="0" lvl="1" indent="-396000" algn="just" defTabSz="914400" rtl="0" eaLnBrk="1" fontAlgn="auto" latinLnBrk="0" hangingPunct="1">
                        <a:lnSpc>
                          <a:spcPct val="11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bs-Latn-BA" altLang="sr-Latn-RS" sz="1600" b="1" dirty="0">
                          <a:solidFill>
                            <a:srgbClr val="74B23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Navedite primjer evaluacije navedenih stavki i kako i šta je inovirano (unaprijeđeno) na SP nakon periodične evaluacije</a:t>
                      </a:r>
                      <a:r>
                        <a:rPr lang="en-GB" altLang="sr-Latn-RS" sz="1600" b="1" dirty="0">
                          <a:solidFill>
                            <a:srgbClr val="74B23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*</a:t>
                      </a:r>
                      <a:endParaRPr lang="bs-Latn-BA" altLang="sr-Latn-RS" sz="1600" b="1" dirty="0">
                        <a:solidFill>
                          <a:srgbClr val="74B23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4856341"/>
                  </a:ext>
                </a:extLst>
              </a:tr>
            </a:tbl>
          </a:graphicData>
        </a:graphic>
      </p:graphicFrame>
      <p:sp>
        <p:nvSpPr>
          <p:cNvPr id="8" name="Rectangle 7">
            <a:extLst>
              <a:ext uri="{FF2B5EF4-FFF2-40B4-BE49-F238E27FC236}">
                <a16:creationId xmlns:a16="http://schemas.microsoft.com/office/drawing/2014/main" id="{BDC36D3F-019E-498C-B259-1DC3FC2D6747}"/>
              </a:ext>
            </a:extLst>
          </p:cNvPr>
          <p:cNvSpPr/>
          <p:nvPr/>
        </p:nvSpPr>
        <p:spPr>
          <a:xfrm rot="16200000">
            <a:off x="10168934" y="3193595"/>
            <a:ext cx="369876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200" b="1" dirty="0">
                <a:latin typeface="Calibri" panose="020F0502020204030204" pitchFamily="34" charset="0"/>
                <a:ea typeface="Constantia" panose="02030602050306030303" pitchFamily="18" charset="0"/>
                <a:cs typeface="Times New Roman" panose="02020603050405020304" pitchFamily="18" charset="0"/>
              </a:rPr>
              <a:t>“</a:t>
            </a:r>
            <a:r>
              <a:rPr lang="en-GB" sz="1200" b="1" dirty="0" err="1">
                <a:latin typeface="Calibri" panose="020F0502020204030204" pitchFamily="34" charset="0"/>
                <a:ea typeface="Constantia" panose="02030602050306030303" pitchFamily="18" charset="0"/>
                <a:cs typeface="Times New Roman" panose="02020603050405020304" pitchFamily="18" charset="0"/>
              </a:rPr>
              <a:t>Akreditacija</a:t>
            </a:r>
            <a:r>
              <a:rPr lang="en-GB" sz="1200" b="1" dirty="0">
                <a:latin typeface="Calibri" panose="020F0502020204030204" pitchFamily="34" charset="0"/>
                <a:ea typeface="Constantia" panose="02030602050306030303" pitchFamily="18" charset="0"/>
                <a:cs typeface="Times New Roman" panose="02020603050405020304" pitchFamily="18" charset="0"/>
              </a:rPr>
              <a:t> </a:t>
            </a:r>
            <a:r>
              <a:rPr lang="en-GB" sz="1200" b="1" dirty="0" err="1">
                <a:latin typeface="Calibri" panose="020F0502020204030204" pitchFamily="34" charset="0"/>
                <a:ea typeface="Constantia" panose="02030602050306030303" pitchFamily="18" charset="0"/>
                <a:cs typeface="Times New Roman" panose="02020603050405020304" pitchFamily="18" charset="0"/>
              </a:rPr>
              <a:t>studijskih</a:t>
            </a:r>
            <a:r>
              <a:rPr lang="en-GB" sz="1200" b="1" dirty="0">
                <a:latin typeface="Calibri" panose="020F0502020204030204" pitchFamily="34" charset="0"/>
                <a:ea typeface="Constantia" panose="02030602050306030303" pitchFamily="18" charset="0"/>
                <a:cs typeface="Times New Roman" panose="02020603050405020304" pitchFamily="18" charset="0"/>
              </a:rPr>
              <a:t> </a:t>
            </a:r>
            <a:r>
              <a:rPr lang="en-GB" sz="1200" b="1" dirty="0" err="1">
                <a:latin typeface="Calibri" panose="020F0502020204030204" pitchFamily="34" charset="0"/>
                <a:ea typeface="Constantia" panose="02030602050306030303" pitchFamily="18" charset="0"/>
                <a:cs typeface="Times New Roman" panose="02020603050405020304" pitchFamily="18" charset="0"/>
              </a:rPr>
              <a:t>programa</a:t>
            </a:r>
            <a:r>
              <a:rPr lang="en-GB" sz="1200" b="1" dirty="0">
                <a:latin typeface="Calibri" panose="020F0502020204030204" pitchFamily="34" charset="0"/>
                <a:ea typeface="Constantia" panose="02030602050306030303" pitchFamily="18" charset="0"/>
                <a:cs typeface="Times New Roman" panose="02020603050405020304" pitchFamily="18" charset="0"/>
              </a:rPr>
              <a:t>”</a:t>
            </a:r>
            <a:endParaRPr lang="bs-Latn-BA" sz="1200" b="1" dirty="0">
              <a:latin typeface="Calibri" panose="020F0502020204030204" pitchFamily="34" charset="0"/>
              <a:ea typeface="Constantia" panose="02030602050306030303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GB" sz="1200" dirty="0" err="1">
                <a:latin typeface="Calibri" panose="020F0502020204030204" pitchFamily="34" charset="0"/>
                <a:ea typeface="Constantia" panose="02030602050306030303" pitchFamily="18" charset="0"/>
                <a:cs typeface="Times New Roman" panose="02020603050405020304" pitchFamily="18" charset="0"/>
              </a:rPr>
              <a:t>Rektorat</a:t>
            </a:r>
            <a:r>
              <a:rPr lang="en-GB" sz="1200" dirty="0">
                <a:latin typeface="Calibri" panose="020F0502020204030204" pitchFamily="34" charset="0"/>
                <a:ea typeface="Constantia" panose="02030602050306030303" pitchFamily="18" charset="0"/>
                <a:cs typeface="Times New Roman" panose="02020603050405020304" pitchFamily="18" charset="0"/>
              </a:rPr>
              <a:t> UNSA, 01.06.2022.</a:t>
            </a:r>
            <a:endParaRPr lang="en-US" sz="1200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512191E-28F4-4223-8105-4A622CF8DDDC}"/>
              </a:ext>
            </a:extLst>
          </p:cNvPr>
          <p:cNvSpPr/>
          <p:nvPr/>
        </p:nvSpPr>
        <p:spPr>
          <a:xfrm>
            <a:off x="0" y="-6365"/>
            <a:ext cx="7595417" cy="36933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en-US" dirty="0" err="1"/>
              <a:t>Kriteriji</a:t>
            </a:r>
            <a:r>
              <a:rPr lang="en-US" dirty="0"/>
              <a:t> za </a:t>
            </a:r>
            <a:r>
              <a:rPr lang="en-US" dirty="0" err="1"/>
              <a:t>akreditaciju</a:t>
            </a:r>
            <a:r>
              <a:rPr lang="en-US" dirty="0"/>
              <a:t> </a:t>
            </a:r>
            <a:r>
              <a:rPr lang="en-US" dirty="0" err="1"/>
              <a:t>studijskih</a:t>
            </a:r>
            <a:r>
              <a:rPr lang="en-US" dirty="0"/>
              <a:t> </a:t>
            </a:r>
            <a:r>
              <a:rPr lang="en-US" dirty="0" err="1"/>
              <a:t>programa</a:t>
            </a:r>
            <a:r>
              <a:rPr lang="en-US" dirty="0"/>
              <a:t> </a:t>
            </a:r>
            <a:r>
              <a:rPr lang="en-US" dirty="0" err="1"/>
              <a:t>prvog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drugog</a:t>
            </a:r>
            <a:r>
              <a:rPr lang="en-US" dirty="0"/>
              <a:t> </a:t>
            </a:r>
            <a:r>
              <a:rPr lang="en-US" dirty="0" err="1"/>
              <a:t>ciklusa</a:t>
            </a:r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650DAB5-9E59-44DC-98B4-D0736A744FBC}"/>
              </a:ext>
            </a:extLst>
          </p:cNvPr>
          <p:cNvSpPr txBox="1"/>
          <p:nvPr/>
        </p:nvSpPr>
        <p:spPr>
          <a:xfrm>
            <a:off x="0" y="6596740"/>
            <a:ext cx="12192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/>
              <a:t>* </a:t>
            </a:r>
            <a:r>
              <a:rPr lang="en-GB" sz="1100" dirty="0" err="1"/>
              <a:t>Tekst</a:t>
            </a:r>
            <a:r>
              <a:rPr lang="en-GB" sz="1100" dirty="0"/>
              <a:t> </a:t>
            </a:r>
            <a:r>
              <a:rPr lang="en-GB" sz="1100" dirty="0" err="1"/>
              <a:t>preuzet</a:t>
            </a:r>
            <a:r>
              <a:rPr lang="en-GB" sz="1100" dirty="0"/>
              <a:t> </a:t>
            </a:r>
            <a:r>
              <a:rPr lang="en-GB" sz="1100" dirty="0" err="1"/>
              <a:t>iz</a:t>
            </a:r>
            <a:r>
              <a:rPr lang="en-GB" sz="1100" dirty="0"/>
              <a:t> </a:t>
            </a:r>
            <a:r>
              <a:rPr lang="en-GB" sz="1100" dirty="0" err="1"/>
              <a:t>prezentacije</a:t>
            </a:r>
            <a:r>
              <a:rPr lang="en-GB" sz="1100" dirty="0"/>
              <a:t> HEA </a:t>
            </a:r>
            <a:r>
              <a:rPr lang="en-GB" sz="1100" dirty="0" err="1"/>
              <a:t>BiH</a:t>
            </a:r>
            <a:r>
              <a:rPr lang="en-GB" sz="1100" dirty="0"/>
              <a:t>, Banja Luka / Sarajevo, </a:t>
            </a:r>
            <a:r>
              <a:rPr lang="en-GB" sz="1100" dirty="0" err="1"/>
              <a:t>oktobar</a:t>
            </a:r>
            <a:r>
              <a:rPr lang="en-GB" sz="1100" dirty="0"/>
              <a:t> 2017.</a:t>
            </a:r>
            <a:endParaRPr lang="en-US" sz="1100" dirty="0"/>
          </a:p>
        </p:txBody>
      </p:sp>
      <p:pic>
        <p:nvPicPr>
          <p:cNvPr id="11" name="Graphic 10" descr="Deciduous tree">
            <a:extLst>
              <a:ext uri="{FF2B5EF4-FFF2-40B4-BE49-F238E27FC236}">
                <a16:creationId xmlns:a16="http://schemas.microsoft.com/office/drawing/2014/main" id="{AE852FAE-FCC2-4B1C-93BF-6F83E889629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616864" y="16995"/>
            <a:ext cx="575136" cy="5751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631436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53CC00-8012-487A-AF0F-68D98DF458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5294" y="1047637"/>
            <a:ext cx="2947482" cy="4601183"/>
          </a:xfrm>
        </p:spPr>
        <p:txBody>
          <a:bodyPr anchor="t"/>
          <a:lstStyle/>
          <a:p>
            <a:pPr algn="ctr"/>
            <a:r>
              <a:rPr lang="en-GB" dirty="0" err="1"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Kriterij</a:t>
            </a:r>
            <a:r>
              <a:rPr lang="bs-Latn-BA" dirty="0"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 </a:t>
            </a:r>
            <a:r>
              <a:rPr lang="en-GB" dirty="0"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9</a:t>
            </a:r>
            <a:r>
              <a:rPr lang="bs-Latn-BA" dirty="0"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:</a:t>
            </a:r>
            <a:br>
              <a:rPr lang="bs-Latn-BA" dirty="0">
                <a:solidFill>
                  <a:schemeClr val="accent3">
                    <a:lumMod val="20000"/>
                    <a:lumOff val="80000"/>
                  </a:schemeClr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</a:br>
            <a:br>
              <a:rPr lang="en-GB" dirty="0">
                <a:solidFill>
                  <a:schemeClr val="accent3">
                    <a:lumMod val="20000"/>
                    <a:lumOff val="80000"/>
                  </a:schemeClr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</a:br>
            <a:br>
              <a:rPr lang="bs-Latn-BA" dirty="0"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</a:br>
            <a:r>
              <a:rPr lang="pl-PL" dirty="0"/>
              <a:t>Informiranje javnosti o studijskim programima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mbria" panose="02040503050406030204" pitchFamily="18" charset="0"/>
              <a:cs typeface="Calibri" panose="020F0502020204030204" pitchFamily="34" charset="0"/>
            </a:endParaRP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0ACCCBE1-70AC-4483-94C4-315DD012961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952832"/>
              </p:ext>
            </p:extLst>
          </p:nvPr>
        </p:nvGraphicFramePr>
        <p:xfrm>
          <a:off x="3593456" y="795705"/>
          <a:ext cx="7753349" cy="4056213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7753349">
                  <a:extLst>
                    <a:ext uri="{9D8B030D-6E8A-4147-A177-3AD203B41FA5}">
                      <a16:colId xmlns:a16="http://schemas.microsoft.com/office/drawing/2014/main" val="2278068852"/>
                    </a:ext>
                  </a:extLst>
                </a:gridCol>
              </a:tblGrid>
              <a:tr h="2319074">
                <a:tc>
                  <a:txBody>
                    <a:bodyPr/>
                    <a:lstStyle/>
                    <a:p>
                      <a:pPr marL="452438" indent="-396000" algn="just">
                        <a:lnSpc>
                          <a:spcPct val="11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800" b="0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9.3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Visokoškolska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ustanova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prati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evaluira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realizaciju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: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akcionog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plana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internacionalizacije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,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benefite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od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potpisanih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Ugovora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o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međunarodnoj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saradnji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,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procenat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stranih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studenata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profesora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;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broj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napredak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svojih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studenata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na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stručnom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usavršavanju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u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inostranstvu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;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upošljavanje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diplomirani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studenata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sl.</a:t>
                      </a:r>
                    </a:p>
                    <a:p>
                      <a:pPr marL="452438" indent="-396000" algn="just">
                        <a:lnSpc>
                          <a:spcPct val="11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bs-Latn-BA" altLang="sr-Latn-RS" sz="1600" dirty="0">
                          <a:solidFill>
                            <a:srgbClr val="74B23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Navedite primjer evaluacije navedenih stavki s osvrtom na prethodne tri godine za prijavljeni SP</a:t>
                      </a:r>
                      <a:r>
                        <a:rPr lang="en-GB" altLang="sr-Latn-RS" sz="1600" dirty="0">
                          <a:solidFill>
                            <a:srgbClr val="74B23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*</a:t>
                      </a:r>
                      <a:endParaRPr lang="en-US" sz="1600" b="0" dirty="0">
                        <a:solidFill>
                          <a:srgbClr val="74B23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6817983"/>
                  </a:ext>
                </a:extLst>
              </a:tr>
              <a:tr h="1737139">
                <a:tc>
                  <a:txBody>
                    <a:bodyPr/>
                    <a:lstStyle/>
                    <a:p>
                      <a:pPr marL="452438" indent="-396000" algn="just">
                        <a:lnSpc>
                          <a:spcPct val="11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800" b="0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9.4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Kvalitet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,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savremenost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dostupnost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resursa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se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evaluiraju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putem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anketiranja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b="1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akademskog</a:t>
                      </a:r>
                      <a:r>
                        <a:rPr lang="en-US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b="1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osoblja</a:t>
                      </a:r>
                      <a:r>
                        <a:rPr lang="en-US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b="1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</a:t>
                      </a:r>
                      <a:r>
                        <a:rPr lang="en-US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b="1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studenata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.</a:t>
                      </a:r>
                    </a:p>
                    <a:p>
                      <a:pPr marL="452438" marR="0" lvl="0" indent="-396000" algn="just" defTabSz="914400" rtl="0" eaLnBrk="1" fontAlgn="auto" latinLnBrk="0" hangingPunct="1">
                        <a:lnSpc>
                          <a:spcPct val="11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bs-Latn-BA" altLang="sr-Latn-RS" sz="1600" dirty="0">
                          <a:solidFill>
                            <a:srgbClr val="74B23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Navedite primjer analize k</a:t>
                      </a:r>
                      <a:r>
                        <a:rPr lang="en-US" altLang="sr-Latn-RS" sz="1600" dirty="0" err="1">
                          <a:solidFill>
                            <a:srgbClr val="74B23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valitet</a:t>
                      </a:r>
                      <a:r>
                        <a:rPr lang="bs-Latn-BA" altLang="sr-Latn-RS" sz="1600" dirty="0">
                          <a:solidFill>
                            <a:srgbClr val="74B23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</a:t>
                      </a:r>
                      <a:r>
                        <a:rPr lang="en-US" altLang="sr-Latn-RS" sz="1600" dirty="0">
                          <a:solidFill>
                            <a:srgbClr val="74B23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, </a:t>
                      </a:r>
                      <a:r>
                        <a:rPr lang="en-US" altLang="sr-Latn-RS" sz="1600" dirty="0" err="1">
                          <a:solidFill>
                            <a:srgbClr val="74B23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savremenost</a:t>
                      </a:r>
                      <a:r>
                        <a:rPr lang="bs-Latn-BA" altLang="sr-Latn-RS" sz="1600" dirty="0">
                          <a:solidFill>
                            <a:srgbClr val="74B23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</a:t>
                      </a:r>
                      <a:r>
                        <a:rPr lang="en-US" altLang="sr-Latn-RS" sz="1600" dirty="0">
                          <a:solidFill>
                            <a:srgbClr val="74B23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altLang="sr-Latn-RS" sz="1600" dirty="0" err="1">
                          <a:solidFill>
                            <a:srgbClr val="74B23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</a:t>
                      </a:r>
                      <a:r>
                        <a:rPr lang="en-US" altLang="sr-Latn-RS" sz="1600" dirty="0">
                          <a:solidFill>
                            <a:srgbClr val="74B23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altLang="sr-Latn-RS" sz="1600" dirty="0" err="1">
                          <a:solidFill>
                            <a:srgbClr val="74B23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dostupnost</a:t>
                      </a:r>
                      <a:r>
                        <a:rPr lang="en-US" altLang="sr-Latn-RS" sz="1600" dirty="0">
                          <a:solidFill>
                            <a:srgbClr val="74B23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altLang="sr-Latn-RS" sz="1600" dirty="0" err="1">
                          <a:solidFill>
                            <a:srgbClr val="74B23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resursa</a:t>
                      </a:r>
                      <a:r>
                        <a:rPr lang="bs-Latn-BA" altLang="sr-Latn-RS" sz="1600" dirty="0">
                          <a:solidFill>
                            <a:srgbClr val="74B23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za realizaciju SP</a:t>
                      </a:r>
                      <a:r>
                        <a:rPr lang="en-US" altLang="sr-Latn-RS" sz="1600" dirty="0">
                          <a:solidFill>
                            <a:srgbClr val="74B23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bs-Latn-BA" altLang="sr-Latn-RS" sz="1600" dirty="0">
                          <a:solidFill>
                            <a:srgbClr val="74B23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 osvrtom na prethodne tri godine za prijavljeni SP</a:t>
                      </a:r>
                      <a:r>
                        <a:rPr lang="en-GB" altLang="sr-Latn-RS" sz="1600" dirty="0">
                          <a:solidFill>
                            <a:srgbClr val="74B23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*</a:t>
                      </a:r>
                      <a:r>
                        <a:rPr lang="bs-Latn-BA" altLang="sr-Latn-RS" sz="1600" dirty="0">
                          <a:solidFill>
                            <a:srgbClr val="74B23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4551158"/>
                  </a:ext>
                </a:extLst>
              </a:tr>
            </a:tbl>
          </a:graphicData>
        </a:graphic>
      </p:graphicFrame>
      <p:sp>
        <p:nvSpPr>
          <p:cNvPr id="8" name="Rectangle 7">
            <a:extLst>
              <a:ext uri="{FF2B5EF4-FFF2-40B4-BE49-F238E27FC236}">
                <a16:creationId xmlns:a16="http://schemas.microsoft.com/office/drawing/2014/main" id="{BDC36D3F-019E-498C-B259-1DC3FC2D6747}"/>
              </a:ext>
            </a:extLst>
          </p:cNvPr>
          <p:cNvSpPr/>
          <p:nvPr/>
        </p:nvSpPr>
        <p:spPr>
          <a:xfrm rot="16200000">
            <a:off x="10168934" y="3193595"/>
            <a:ext cx="369876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200" b="1" dirty="0">
                <a:latin typeface="Calibri" panose="020F0502020204030204" pitchFamily="34" charset="0"/>
                <a:ea typeface="Constantia" panose="02030602050306030303" pitchFamily="18" charset="0"/>
                <a:cs typeface="Times New Roman" panose="02020603050405020304" pitchFamily="18" charset="0"/>
              </a:rPr>
              <a:t>“</a:t>
            </a:r>
            <a:r>
              <a:rPr lang="en-GB" sz="1200" b="1" dirty="0" err="1">
                <a:latin typeface="Calibri" panose="020F0502020204030204" pitchFamily="34" charset="0"/>
                <a:ea typeface="Constantia" panose="02030602050306030303" pitchFamily="18" charset="0"/>
                <a:cs typeface="Times New Roman" panose="02020603050405020304" pitchFamily="18" charset="0"/>
              </a:rPr>
              <a:t>Akreditacija</a:t>
            </a:r>
            <a:r>
              <a:rPr lang="en-GB" sz="1200" b="1" dirty="0">
                <a:latin typeface="Calibri" panose="020F0502020204030204" pitchFamily="34" charset="0"/>
                <a:ea typeface="Constantia" panose="02030602050306030303" pitchFamily="18" charset="0"/>
                <a:cs typeface="Times New Roman" panose="02020603050405020304" pitchFamily="18" charset="0"/>
              </a:rPr>
              <a:t> </a:t>
            </a:r>
            <a:r>
              <a:rPr lang="en-GB" sz="1200" b="1" dirty="0" err="1">
                <a:latin typeface="Calibri" panose="020F0502020204030204" pitchFamily="34" charset="0"/>
                <a:ea typeface="Constantia" panose="02030602050306030303" pitchFamily="18" charset="0"/>
                <a:cs typeface="Times New Roman" panose="02020603050405020304" pitchFamily="18" charset="0"/>
              </a:rPr>
              <a:t>studijskih</a:t>
            </a:r>
            <a:r>
              <a:rPr lang="en-GB" sz="1200" b="1" dirty="0">
                <a:latin typeface="Calibri" panose="020F0502020204030204" pitchFamily="34" charset="0"/>
                <a:ea typeface="Constantia" panose="02030602050306030303" pitchFamily="18" charset="0"/>
                <a:cs typeface="Times New Roman" panose="02020603050405020304" pitchFamily="18" charset="0"/>
              </a:rPr>
              <a:t> </a:t>
            </a:r>
            <a:r>
              <a:rPr lang="en-GB" sz="1200" b="1" dirty="0" err="1">
                <a:latin typeface="Calibri" panose="020F0502020204030204" pitchFamily="34" charset="0"/>
                <a:ea typeface="Constantia" panose="02030602050306030303" pitchFamily="18" charset="0"/>
                <a:cs typeface="Times New Roman" panose="02020603050405020304" pitchFamily="18" charset="0"/>
              </a:rPr>
              <a:t>programa</a:t>
            </a:r>
            <a:r>
              <a:rPr lang="en-GB" sz="1200" b="1" dirty="0">
                <a:latin typeface="Calibri" panose="020F0502020204030204" pitchFamily="34" charset="0"/>
                <a:ea typeface="Constantia" panose="02030602050306030303" pitchFamily="18" charset="0"/>
                <a:cs typeface="Times New Roman" panose="02020603050405020304" pitchFamily="18" charset="0"/>
              </a:rPr>
              <a:t>”</a:t>
            </a:r>
            <a:endParaRPr lang="bs-Latn-BA" sz="1200" b="1" dirty="0">
              <a:latin typeface="Calibri" panose="020F0502020204030204" pitchFamily="34" charset="0"/>
              <a:ea typeface="Constantia" panose="02030602050306030303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GB" sz="1200" dirty="0" err="1">
                <a:latin typeface="Calibri" panose="020F0502020204030204" pitchFamily="34" charset="0"/>
                <a:ea typeface="Constantia" panose="02030602050306030303" pitchFamily="18" charset="0"/>
                <a:cs typeface="Times New Roman" panose="02020603050405020304" pitchFamily="18" charset="0"/>
              </a:rPr>
              <a:t>Rektorat</a:t>
            </a:r>
            <a:r>
              <a:rPr lang="en-GB" sz="1200" dirty="0">
                <a:latin typeface="Calibri" panose="020F0502020204030204" pitchFamily="34" charset="0"/>
                <a:ea typeface="Constantia" panose="02030602050306030303" pitchFamily="18" charset="0"/>
                <a:cs typeface="Times New Roman" panose="02020603050405020304" pitchFamily="18" charset="0"/>
              </a:rPr>
              <a:t> UNSA, 01.06.2022.</a:t>
            </a:r>
            <a:endParaRPr lang="en-US" sz="1200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512191E-28F4-4223-8105-4A622CF8DDDC}"/>
              </a:ext>
            </a:extLst>
          </p:cNvPr>
          <p:cNvSpPr/>
          <p:nvPr/>
        </p:nvSpPr>
        <p:spPr>
          <a:xfrm>
            <a:off x="0" y="-6365"/>
            <a:ext cx="7595417" cy="36933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en-US" dirty="0" err="1"/>
              <a:t>Kriteriji</a:t>
            </a:r>
            <a:r>
              <a:rPr lang="en-US" dirty="0"/>
              <a:t> za </a:t>
            </a:r>
            <a:r>
              <a:rPr lang="en-US" dirty="0" err="1"/>
              <a:t>akreditaciju</a:t>
            </a:r>
            <a:r>
              <a:rPr lang="en-US" dirty="0"/>
              <a:t> </a:t>
            </a:r>
            <a:r>
              <a:rPr lang="en-US" dirty="0" err="1"/>
              <a:t>studijskih</a:t>
            </a:r>
            <a:r>
              <a:rPr lang="en-US" dirty="0"/>
              <a:t> </a:t>
            </a:r>
            <a:r>
              <a:rPr lang="en-US" dirty="0" err="1"/>
              <a:t>programa</a:t>
            </a:r>
            <a:r>
              <a:rPr lang="en-US" dirty="0"/>
              <a:t> </a:t>
            </a:r>
            <a:r>
              <a:rPr lang="en-US" dirty="0" err="1"/>
              <a:t>prvog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drugog</a:t>
            </a:r>
            <a:r>
              <a:rPr lang="en-US" dirty="0"/>
              <a:t> </a:t>
            </a:r>
            <a:r>
              <a:rPr lang="en-US" dirty="0" err="1"/>
              <a:t>ciklusa</a:t>
            </a:r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650DAB5-9E59-44DC-98B4-D0736A744FBC}"/>
              </a:ext>
            </a:extLst>
          </p:cNvPr>
          <p:cNvSpPr txBox="1"/>
          <p:nvPr/>
        </p:nvSpPr>
        <p:spPr>
          <a:xfrm>
            <a:off x="0" y="6596740"/>
            <a:ext cx="12192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/>
              <a:t>* </a:t>
            </a:r>
            <a:r>
              <a:rPr lang="en-GB" sz="1100" dirty="0" err="1"/>
              <a:t>Tekst</a:t>
            </a:r>
            <a:r>
              <a:rPr lang="en-GB" sz="1100" dirty="0"/>
              <a:t> </a:t>
            </a:r>
            <a:r>
              <a:rPr lang="en-GB" sz="1100" dirty="0" err="1"/>
              <a:t>preuzet</a:t>
            </a:r>
            <a:r>
              <a:rPr lang="en-GB" sz="1100" dirty="0"/>
              <a:t> </a:t>
            </a:r>
            <a:r>
              <a:rPr lang="en-GB" sz="1100" dirty="0" err="1"/>
              <a:t>iz</a:t>
            </a:r>
            <a:r>
              <a:rPr lang="en-GB" sz="1100" dirty="0"/>
              <a:t> </a:t>
            </a:r>
            <a:r>
              <a:rPr lang="en-GB" sz="1100" dirty="0" err="1"/>
              <a:t>prezentacije</a:t>
            </a:r>
            <a:r>
              <a:rPr lang="en-GB" sz="1100" dirty="0"/>
              <a:t> HEA </a:t>
            </a:r>
            <a:r>
              <a:rPr lang="en-GB" sz="1100" dirty="0" err="1"/>
              <a:t>BiH</a:t>
            </a:r>
            <a:r>
              <a:rPr lang="en-GB" sz="1100" dirty="0"/>
              <a:t>, Banja Luka / Sarajevo, </a:t>
            </a:r>
            <a:r>
              <a:rPr lang="en-GB" sz="1100" dirty="0" err="1"/>
              <a:t>oktobar</a:t>
            </a:r>
            <a:r>
              <a:rPr lang="en-GB" sz="1100" dirty="0"/>
              <a:t> 2017.</a:t>
            </a:r>
            <a:endParaRPr lang="en-US" sz="1100" dirty="0"/>
          </a:p>
        </p:txBody>
      </p:sp>
      <p:pic>
        <p:nvPicPr>
          <p:cNvPr id="14" name="Graphic 13" descr="Deciduous tree">
            <a:extLst>
              <a:ext uri="{FF2B5EF4-FFF2-40B4-BE49-F238E27FC236}">
                <a16:creationId xmlns:a16="http://schemas.microsoft.com/office/drawing/2014/main" id="{EB648405-2889-4995-83AE-0DEF4317EED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616864" y="16995"/>
            <a:ext cx="575136" cy="5751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513824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53CC00-8012-487A-AF0F-68D98DF458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5294" y="1047637"/>
            <a:ext cx="2947482" cy="4601183"/>
          </a:xfrm>
        </p:spPr>
        <p:txBody>
          <a:bodyPr anchor="t"/>
          <a:lstStyle/>
          <a:p>
            <a:pPr algn="ctr"/>
            <a:r>
              <a:rPr lang="en-GB" dirty="0" err="1"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Kriterij</a:t>
            </a:r>
            <a:r>
              <a:rPr lang="bs-Latn-BA" dirty="0"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 </a:t>
            </a:r>
            <a:r>
              <a:rPr lang="en-GB" dirty="0"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10</a:t>
            </a:r>
            <a:r>
              <a:rPr lang="bs-Latn-BA" dirty="0"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:</a:t>
            </a:r>
            <a:br>
              <a:rPr lang="bs-Latn-BA" dirty="0">
                <a:solidFill>
                  <a:schemeClr val="accent3">
                    <a:lumMod val="20000"/>
                    <a:lumOff val="80000"/>
                  </a:schemeClr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</a:br>
            <a:br>
              <a:rPr lang="en-GB" dirty="0">
                <a:solidFill>
                  <a:schemeClr val="accent3">
                    <a:lumMod val="20000"/>
                    <a:lumOff val="80000"/>
                  </a:schemeClr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</a:br>
            <a:br>
              <a:rPr lang="bs-Latn-BA" dirty="0"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</a:br>
            <a:r>
              <a:rPr lang="nn-NO" dirty="0"/>
              <a:t>Mobilnost akademskog osoblja i studenata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mbria" panose="02040503050406030204" pitchFamily="18" charset="0"/>
              <a:cs typeface="Calibri" panose="020F0502020204030204" pitchFamily="34" charset="0"/>
            </a:endParaRP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0ACCCBE1-70AC-4483-94C4-315DD012961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7358918"/>
              </p:ext>
            </p:extLst>
          </p:nvPr>
        </p:nvGraphicFramePr>
        <p:xfrm>
          <a:off x="3593456" y="532267"/>
          <a:ext cx="7753349" cy="6064123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7753349">
                  <a:extLst>
                    <a:ext uri="{9D8B030D-6E8A-4147-A177-3AD203B41FA5}">
                      <a16:colId xmlns:a16="http://schemas.microsoft.com/office/drawing/2014/main" val="2278068852"/>
                    </a:ext>
                  </a:extLst>
                </a:gridCol>
              </a:tblGrid>
              <a:tr h="1610082">
                <a:tc>
                  <a:txBody>
                    <a:bodyPr/>
                    <a:lstStyle/>
                    <a:p>
                      <a:pPr marL="452438" indent="-396000" algn="just">
                        <a:lnSpc>
                          <a:spcPct val="11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8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10.1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Mobilnost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akademskog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osoblja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studenata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na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studijskom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programu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se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promovira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unaprijeđuje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putem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zajedničkih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prijava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učešća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na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projektima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sa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drugim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visokoškolskim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ustanovama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iz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zemlje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inozemstva</a:t>
                      </a:r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.</a:t>
                      </a:r>
                    </a:p>
                    <a:p>
                      <a:pPr marL="742950" lvl="1" indent="-285750" algn="just" eaLnBrk="1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buClr>
                          <a:srgbClr val="7D93A0"/>
                        </a:buClr>
                        <a:buSzPct val="80000"/>
                        <a:buFont typeface="Arial" panose="020B0604020202020204" pitchFamily="34" charset="0"/>
                        <a:buChar char="•"/>
                      </a:pPr>
                      <a:r>
                        <a:rPr lang="hr-BA" altLang="en-US" sz="1600" b="1" dirty="0">
                          <a:solidFill>
                            <a:srgbClr val="0070C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Navedite link do web sekcije o mobilnosti akademskog osoblja i studenata</a:t>
                      </a:r>
                    </a:p>
                    <a:p>
                      <a:pPr marL="742950" lvl="1" indent="-285750" algn="just" eaLnBrk="1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buClr>
                          <a:srgbClr val="7D93A0"/>
                        </a:buClr>
                        <a:buSzPct val="80000"/>
                        <a:buFont typeface="Arial" panose="020B0604020202020204" pitchFamily="34" charset="0"/>
                        <a:buChar char="•"/>
                      </a:pPr>
                      <a:r>
                        <a:rPr lang="en-GB" altLang="en-US" sz="1600" b="1" dirty="0">
                          <a:solidFill>
                            <a:srgbClr val="0070C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</a:t>
                      </a:r>
                      <a:r>
                        <a:rPr lang="hr-BA" altLang="en-US" sz="1600" b="1" dirty="0">
                          <a:solidFill>
                            <a:srgbClr val="0070C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redstavite presjek prijava i učešća na projektima SP prijavljenog za akreditaciju u zadnjih 3 godine i benefite za SP</a:t>
                      </a:r>
                    </a:p>
                    <a:p>
                      <a:pPr marL="742950" lvl="1" indent="-285750" algn="just" eaLnBrk="1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buClr>
                          <a:srgbClr val="7D93A0"/>
                        </a:buClr>
                        <a:buSzPct val="80000"/>
                        <a:buFont typeface="Arial" panose="020B0604020202020204" pitchFamily="34" charset="0"/>
                        <a:buChar char="•"/>
                      </a:pPr>
                      <a:r>
                        <a:rPr lang="hr-BA" altLang="en-US" sz="1600" b="1" dirty="0">
                          <a:solidFill>
                            <a:srgbClr val="0070C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Predstavite primjere koordinacije organizacione jedinice(a) koja realizira prijavljeni SP nekog projekta (Tempus, Ersamus +, prekogranična saradnja...) </a:t>
                      </a:r>
                    </a:p>
                    <a:p>
                      <a:pPr marL="742950" lvl="1" indent="-285750" algn="just" eaLnBrk="1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buClr>
                          <a:srgbClr val="7D93A0"/>
                        </a:buClr>
                        <a:buSzPct val="80000"/>
                        <a:buFont typeface="Arial" panose="020B0604020202020204" pitchFamily="34" charset="0"/>
                        <a:buChar char="•"/>
                      </a:pPr>
                      <a:r>
                        <a:rPr lang="hr-BA" altLang="en-US" sz="1600" b="1" dirty="0">
                          <a:solidFill>
                            <a:srgbClr val="0070C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Članstvo u međunarodnim asocijacijama VŠU (organizacione jedinice) koja realizira prijavljeni SP </a:t>
                      </a:r>
                    </a:p>
                    <a:p>
                      <a:pPr marL="742950" lvl="1" indent="-285750" algn="just" eaLnBrk="1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buClr>
                          <a:srgbClr val="7D93A0"/>
                        </a:buClr>
                        <a:buSzPct val="80000"/>
                        <a:buFont typeface="Arial" panose="020B0604020202020204" pitchFamily="34" charset="0"/>
                        <a:buChar char="•"/>
                      </a:pPr>
                      <a:r>
                        <a:rPr lang="hr-BA" altLang="en-US" sz="1600" b="1" dirty="0">
                          <a:solidFill>
                            <a:srgbClr val="0070C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Broj obuka za akademsko osoblje kako pisati i prijavljivati projekte</a:t>
                      </a:r>
                      <a:r>
                        <a:rPr lang="en-GB" altLang="en-US" sz="1600" b="1" dirty="0">
                          <a:solidFill>
                            <a:srgbClr val="0070C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*</a:t>
                      </a:r>
                      <a:endParaRPr lang="hr-BA" altLang="en-US" sz="1600" b="1" dirty="0">
                        <a:solidFill>
                          <a:srgbClr val="0070C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2695817"/>
                  </a:ext>
                </a:extLst>
              </a:tr>
              <a:tr h="1610082">
                <a:tc>
                  <a:txBody>
                    <a:bodyPr/>
                    <a:lstStyle/>
                    <a:p>
                      <a:pPr marL="452438" indent="-396000" algn="just">
                        <a:lnSpc>
                          <a:spcPct val="11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800" b="0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10.2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Mehanizmi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za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ostvarivanje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bilateralne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multilateralne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razmjene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studenata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sa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inostranim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visokoškolskim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ustanovama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kroz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različite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programe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mreže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studentske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razmjene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uz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priznavanje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vremena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,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ocjena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ECTS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bodova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ostvarenih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tokom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razmjene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su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uspostavljeni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.</a:t>
                      </a:r>
                    </a:p>
                    <a:p>
                      <a:pPr marL="742950" lvl="1" indent="-285750" algn="just" eaLnBrk="1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buClr>
                          <a:srgbClr val="7D93A0"/>
                        </a:buClr>
                        <a:buSzPct val="80000"/>
                        <a:buFont typeface="Arial" panose="020B0604020202020204" pitchFamily="34" charset="0"/>
                        <a:buChar char="•"/>
                      </a:pPr>
                      <a:r>
                        <a:rPr lang="bs-Latn-BA" altLang="sr-Latn-RS" sz="1600" dirty="0">
                          <a:solidFill>
                            <a:srgbClr val="0070C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Navedite dokumente koji definira</a:t>
                      </a:r>
                      <a:r>
                        <a:rPr lang="en-GB" altLang="sr-Latn-RS" sz="1600" dirty="0" err="1">
                          <a:solidFill>
                            <a:srgbClr val="0070C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ju</a:t>
                      </a:r>
                      <a:r>
                        <a:rPr lang="bs-Latn-BA" altLang="sr-Latn-RS" sz="1600" dirty="0">
                          <a:solidFill>
                            <a:srgbClr val="0070C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rad </a:t>
                      </a:r>
                      <a:r>
                        <a:rPr lang="hr-BA" altLang="en-US" sz="1600" dirty="0">
                          <a:solidFill>
                            <a:srgbClr val="0070C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službe za međunarodnu saradnju </a:t>
                      </a:r>
                    </a:p>
                    <a:p>
                      <a:pPr marL="742950" lvl="1" indent="-285750" algn="just" eaLnBrk="1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buClr>
                          <a:srgbClr val="7D93A0"/>
                        </a:buClr>
                        <a:buSzPct val="80000"/>
                        <a:buFont typeface="Arial" panose="020B0604020202020204" pitchFamily="34" charset="0"/>
                        <a:buChar char="•"/>
                      </a:pPr>
                      <a:r>
                        <a:rPr lang="bs-Latn-BA" altLang="sr-Latn-RS" sz="1600" dirty="0">
                          <a:solidFill>
                            <a:srgbClr val="0070C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Broj bilaterarnih sporazuma </a:t>
                      </a:r>
                    </a:p>
                    <a:p>
                      <a:pPr marL="742950" lvl="1" indent="-285750" algn="just" eaLnBrk="1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buClr>
                          <a:srgbClr val="7D93A0"/>
                        </a:buClr>
                        <a:buSzPct val="80000"/>
                        <a:buFont typeface="Arial" panose="020B0604020202020204" pitchFamily="34" charset="0"/>
                        <a:buChar char="•"/>
                      </a:pPr>
                      <a:r>
                        <a:rPr lang="bs-Latn-BA" altLang="sr-Latn-RS" sz="1600" dirty="0">
                          <a:solidFill>
                            <a:srgbClr val="0070C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Broj SP na engleskom jeziku (samostalni ili joint SP sa drugim VŠU)</a:t>
                      </a:r>
                    </a:p>
                    <a:p>
                      <a:pPr marL="742950" lvl="1" indent="-285750" algn="just" eaLnBrk="1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buClr>
                          <a:srgbClr val="7D93A0"/>
                        </a:buClr>
                        <a:buSzPct val="80000"/>
                        <a:buFont typeface="Arial" panose="020B0604020202020204" pitchFamily="34" charset="0"/>
                        <a:buChar char="•"/>
                      </a:pPr>
                      <a:r>
                        <a:rPr lang="bs-Latn-BA" altLang="sr-Latn-RS" sz="1600" dirty="0">
                          <a:solidFill>
                            <a:srgbClr val="0070C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Broj inostranih gostujućih profesora na prijavljenom SP</a:t>
                      </a:r>
                    </a:p>
                    <a:p>
                      <a:pPr marL="742950" lvl="1" indent="-285750" algn="just" eaLnBrk="1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buClr>
                          <a:srgbClr val="7D93A0"/>
                        </a:buClr>
                        <a:buSzPct val="80000"/>
                        <a:buFont typeface="Arial" panose="020B0604020202020204" pitchFamily="34" charset="0"/>
                        <a:buChar char="•"/>
                      </a:pPr>
                      <a:r>
                        <a:rPr lang="en-GB" altLang="sr-Latn-RS" sz="1600" dirty="0">
                          <a:solidFill>
                            <a:srgbClr val="0070C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</a:t>
                      </a:r>
                      <a:r>
                        <a:rPr lang="bs-Latn-BA" altLang="sr-Latn-RS" sz="1600" dirty="0">
                          <a:solidFill>
                            <a:srgbClr val="0070C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roj studenatskih razmjena na prijavljenom SP</a:t>
                      </a:r>
                      <a:r>
                        <a:rPr lang="en-GB" altLang="sr-Latn-RS" sz="1600" dirty="0">
                          <a:solidFill>
                            <a:srgbClr val="0070C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*</a:t>
                      </a:r>
                      <a:r>
                        <a:rPr lang="bs-Latn-BA" altLang="sr-Latn-RS" sz="1600" dirty="0">
                          <a:solidFill>
                            <a:srgbClr val="0070C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</a:p>
                    <a:p>
                      <a:pPr marL="452438" indent="-396000" algn="just">
                        <a:lnSpc>
                          <a:spcPct val="11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800" b="0" dirty="0">
                        <a:solidFill>
                          <a:srgbClr val="595959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4856341"/>
                  </a:ext>
                </a:extLst>
              </a:tr>
            </a:tbl>
          </a:graphicData>
        </a:graphic>
      </p:graphicFrame>
      <p:pic>
        <p:nvPicPr>
          <p:cNvPr id="2050" name="Picture 2" descr="https://qualityassurance.ro/wp-content/uploads/2021/01/Automation-Testing-Frameworks-and-Tools-1024x511.png">
            <a:extLst>
              <a:ext uri="{FF2B5EF4-FFF2-40B4-BE49-F238E27FC236}">
                <a16:creationId xmlns:a16="http://schemas.microsoft.com/office/drawing/2014/main" id="{F6052E39-4F3E-4161-83B6-F262076C4A1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32" y="4929760"/>
            <a:ext cx="3441290" cy="17172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EA84A40E-1F94-414A-AECC-701BB9751896}"/>
              </a:ext>
            </a:extLst>
          </p:cNvPr>
          <p:cNvSpPr txBox="1"/>
          <p:nvPr/>
        </p:nvSpPr>
        <p:spPr>
          <a:xfrm>
            <a:off x="10992464" y="6088559"/>
            <a:ext cx="1209368" cy="769441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400" dirty="0">
                <a:solidFill>
                  <a:schemeClr val="bg1"/>
                </a:solidFill>
                <a:latin typeface="Neue Haas Grotesk Text Pro Blac" panose="020B0504020202020204" pitchFamily="34" charset="0"/>
              </a:rPr>
              <a:t>QA</a:t>
            </a:r>
            <a:endParaRPr lang="en-US" sz="4400" dirty="0">
              <a:solidFill>
                <a:schemeClr val="bg1"/>
              </a:solidFill>
              <a:latin typeface="Neue Haas Grotesk Text Pro Blac" panose="020B0504020202020204" pitchFamily="34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8AA12DC-5BCF-4F35-A331-0FF4C95FF7C2}"/>
              </a:ext>
            </a:extLst>
          </p:cNvPr>
          <p:cNvSpPr/>
          <p:nvPr/>
        </p:nvSpPr>
        <p:spPr>
          <a:xfrm rot="16200000">
            <a:off x="10168934" y="3193595"/>
            <a:ext cx="369876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200" b="1" dirty="0">
                <a:latin typeface="Calibri" panose="020F0502020204030204" pitchFamily="34" charset="0"/>
                <a:ea typeface="Constantia" panose="02030602050306030303" pitchFamily="18" charset="0"/>
                <a:cs typeface="Times New Roman" panose="02020603050405020304" pitchFamily="18" charset="0"/>
              </a:rPr>
              <a:t>“</a:t>
            </a:r>
            <a:r>
              <a:rPr lang="en-GB" sz="1200" b="1" dirty="0" err="1">
                <a:latin typeface="Calibri" panose="020F0502020204030204" pitchFamily="34" charset="0"/>
                <a:ea typeface="Constantia" panose="02030602050306030303" pitchFamily="18" charset="0"/>
                <a:cs typeface="Times New Roman" panose="02020603050405020304" pitchFamily="18" charset="0"/>
              </a:rPr>
              <a:t>Akreditacija</a:t>
            </a:r>
            <a:r>
              <a:rPr lang="en-GB" sz="1200" b="1" dirty="0">
                <a:latin typeface="Calibri" panose="020F0502020204030204" pitchFamily="34" charset="0"/>
                <a:ea typeface="Constantia" panose="02030602050306030303" pitchFamily="18" charset="0"/>
                <a:cs typeface="Times New Roman" panose="02020603050405020304" pitchFamily="18" charset="0"/>
              </a:rPr>
              <a:t> </a:t>
            </a:r>
            <a:r>
              <a:rPr lang="en-GB" sz="1200" b="1" dirty="0" err="1">
                <a:latin typeface="Calibri" panose="020F0502020204030204" pitchFamily="34" charset="0"/>
                <a:ea typeface="Constantia" panose="02030602050306030303" pitchFamily="18" charset="0"/>
                <a:cs typeface="Times New Roman" panose="02020603050405020304" pitchFamily="18" charset="0"/>
              </a:rPr>
              <a:t>studijskih</a:t>
            </a:r>
            <a:r>
              <a:rPr lang="en-GB" sz="1200" b="1" dirty="0">
                <a:latin typeface="Calibri" panose="020F0502020204030204" pitchFamily="34" charset="0"/>
                <a:ea typeface="Constantia" panose="02030602050306030303" pitchFamily="18" charset="0"/>
                <a:cs typeface="Times New Roman" panose="02020603050405020304" pitchFamily="18" charset="0"/>
              </a:rPr>
              <a:t> </a:t>
            </a:r>
            <a:r>
              <a:rPr lang="en-GB" sz="1200" b="1" dirty="0" err="1">
                <a:latin typeface="Calibri" panose="020F0502020204030204" pitchFamily="34" charset="0"/>
                <a:ea typeface="Constantia" panose="02030602050306030303" pitchFamily="18" charset="0"/>
                <a:cs typeface="Times New Roman" panose="02020603050405020304" pitchFamily="18" charset="0"/>
              </a:rPr>
              <a:t>programa</a:t>
            </a:r>
            <a:r>
              <a:rPr lang="en-GB" sz="1200" b="1" dirty="0">
                <a:latin typeface="Calibri" panose="020F0502020204030204" pitchFamily="34" charset="0"/>
                <a:ea typeface="Constantia" panose="02030602050306030303" pitchFamily="18" charset="0"/>
                <a:cs typeface="Times New Roman" panose="02020603050405020304" pitchFamily="18" charset="0"/>
              </a:rPr>
              <a:t>”</a:t>
            </a:r>
            <a:endParaRPr lang="bs-Latn-BA" sz="1200" b="1" dirty="0">
              <a:latin typeface="Calibri" panose="020F0502020204030204" pitchFamily="34" charset="0"/>
              <a:ea typeface="Constantia" panose="02030602050306030303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GB" sz="1200" dirty="0" err="1">
                <a:latin typeface="Calibri" panose="020F0502020204030204" pitchFamily="34" charset="0"/>
                <a:ea typeface="Constantia" panose="02030602050306030303" pitchFamily="18" charset="0"/>
                <a:cs typeface="Times New Roman" panose="02020603050405020304" pitchFamily="18" charset="0"/>
              </a:rPr>
              <a:t>Rektorat</a:t>
            </a:r>
            <a:r>
              <a:rPr lang="en-GB" sz="1200" dirty="0">
                <a:latin typeface="Calibri" panose="020F0502020204030204" pitchFamily="34" charset="0"/>
                <a:ea typeface="Constantia" panose="02030602050306030303" pitchFamily="18" charset="0"/>
                <a:cs typeface="Times New Roman" panose="02020603050405020304" pitchFamily="18" charset="0"/>
              </a:rPr>
              <a:t> UNSA, 01.06.2022.</a:t>
            </a:r>
            <a:endParaRPr lang="en-US" sz="12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9E9F9A4-3D0D-4A48-8B7C-3333B21792B5}"/>
              </a:ext>
            </a:extLst>
          </p:cNvPr>
          <p:cNvSpPr txBox="1"/>
          <p:nvPr/>
        </p:nvSpPr>
        <p:spPr>
          <a:xfrm>
            <a:off x="0" y="6596740"/>
            <a:ext cx="12192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/>
              <a:t>* </a:t>
            </a:r>
            <a:r>
              <a:rPr lang="en-GB" sz="1100" dirty="0" err="1"/>
              <a:t>Tekst</a:t>
            </a:r>
            <a:r>
              <a:rPr lang="en-GB" sz="1100" dirty="0"/>
              <a:t> </a:t>
            </a:r>
            <a:r>
              <a:rPr lang="en-GB" sz="1100" dirty="0" err="1"/>
              <a:t>preuzet</a:t>
            </a:r>
            <a:r>
              <a:rPr lang="en-GB" sz="1100" dirty="0"/>
              <a:t> </a:t>
            </a:r>
            <a:r>
              <a:rPr lang="en-GB" sz="1100" dirty="0" err="1"/>
              <a:t>iz</a:t>
            </a:r>
            <a:r>
              <a:rPr lang="en-GB" sz="1100" dirty="0"/>
              <a:t> </a:t>
            </a:r>
            <a:r>
              <a:rPr lang="en-GB" sz="1100" dirty="0" err="1"/>
              <a:t>prezentacije</a:t>
            </a:r>
            <a:r>
              <a:rPr lang="en-GB" sz="1100" dirty="0"/>
              <a:t> HEA </a:t>
            </a:r>
            <a:r>
              <a:rPr lang="en-GB" sz="1100" dirty="0" err="1"/>
              <a:t>BiH</a:t>
            </a:r>
            <a:r>
              <a:rPr lang="en-GB" sz="1100" dirty="0"/>
              <a:t>, Banja Luka / Sarajevo, </a:t>
            </a:r>
            <a:r>
              <a:rPr lang="en-GB" sz="1100" dirty="0" err="1"/>
              <a:t>oktobar</a:t>
            </a:r>
            <a:r>
              <a:rPr lang="en-GB" sz="1100" dirty="0"/>
              <a:t> 2017.</a:t>
            </a:r>
            <a:endParaRPr lang="en-US" sz="1100" dirty="0"/>
          </a:p>
        </p:txBody>
      </p:sp>
      <p:pic>
        <p:nvPicPr>
          <p:cNvPr id="8" name="Graphic 7" descr="Children">
            <a:extLst>
              <a:ext uri="{FF2B5EF4-FFF2-40B4-BE49-F238E27FC236}">
                <a16:creationId xmlns:a16="http://schemas.microsoft.com/office/drawing/2014/main" id="{2C9626CC-88C3-4267-8482-B0D87D11B47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1403776" y="70790"/>
            <a:ext cx="731253" cy="7312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48822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97316B86-6FF4-43DD-9FD4-B433787A658D}"/>
              </a:ext>
            </a:extLst>
          </p:cNvPr>
          <p:cNvSpPr/>
          <p:nvPr/>
        </p:nvSpPr>
        <p:spPr>
          <a:xfrm>
            <a:off x="3828067" y="373471"/>
            <a:ext cx="7437064" cy="629928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  <a:spcBef>
                <a:spcPts val="100"/>
              </a:spcBef>
              <a:spcAft>
                <a:spcPts val="100"/>
              </a:spcAft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V U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poglavlju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pod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nazivom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Metoda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područja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vanjske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provjere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osiguranja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kvaliteta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iza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riječi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“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evaluaciji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”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dodaje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se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sljedeći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tekst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</a:p>
          <a:p>
            <a:pPr>
              <a:lnSpc>
                <a:spcPct val="110000"/>
              </a:lnSpc>
              <a:spcBef>
                <a:spcPts val="100"/>
              </a:spcBef>
              <a:spcAft>
                <a:spcPts val="100"/>
              </a:spcAft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“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Vanjsko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osiguranje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kvaliteta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studijskih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programa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se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sprovodi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putem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različitih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mehanizama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obezbjeđenja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kvaliteta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kao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što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su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b="1" dirty="0" err="1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recenzija</a:t>
            </a:r>
            <a:r>
              <a:rPr lang="en-US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b="1" dirty="0" err="1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klasterska</a:t>
            </a:r>
            <a:r>
              <a:rPr lang="en-US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b="1" dirty="0" err="1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ili</a:t>
            </a:r>
            <a:r>
              <a:rPr lang="en-US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b="1" dirty="0" err="1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pojedinačna</a:t>
            </a:r>
            <a:r>
              <a:rPr lang="en-US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b="1" dirty="0" err="1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akreditacija</a:t>
            </a:r>
            <a:r>
              <a:rPr lang="en-US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b="1" dirty="0" err="1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studijskih</a:t>
            </a:r>
            <a:r>
              <a:rPr lang="en-US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b="1" dirty="0" err="1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programa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Akreditacija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studijskih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programa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provodi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se </a:t>
            </a:r>
            <a:r>
              <a:rPr lang="en-US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 </a:t>
            </a:r>
            <a:r>
              <a:rPr lang="en-US" b="1" dirty="0" err="1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sklopu</a:t>
            </a:r>
            <a:r>
              <a:rPr lang="en-US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b="1" dirty="0" err="1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institucionalne</a:t>
            </a:r>
            <a:r>
              <a:rPr lang="en-US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b="1" dirty="0" err="1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akreditacije</a:t>
            </a:r>
            <a:r>
              <a:rPr lang="en-US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b="1" dirty="0" err="1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/</a:t>
            </a:r>
            <a:r>
              <a:rPr lang="en-US" b="1" dirty="0" err="1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ili</a:t>
            </a:r>
            <a:r>
              <a:rPr lang="en-US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b="1" dirty="0" err="1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pojedinačno</a:t>
            </a:r>
            <a:r>
              <a:rPr lang="en-US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b="1" dirty="0" err="1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između</a:t>
            </a:r>
            <a:r>
              <a:rPr lang="en-US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b="1" dirty="0" err="1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dva</a:t>
            </a:r>
            <a:r>
              <a:rPr lang="en-US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b="1" dirty="0" err="1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akreditacijska</a:t>
            </a:r>
            <a:r>
              <a:rPr lang="en-US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b="1" dirty="0" err="1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ciklusa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Struktura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modela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vanjskog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osiguranja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kvaliteta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studijskih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programa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treba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da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uključuje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pPr marL="285750" indent="-285750">
              <a:lnSpc>
                <a:spcPct val="110000"/>
              </a:lnSpc>
              <a:spcBef>
                <a:spcPts val="100"/>
              </a:spcBef>
              <a:spcAft>
                <a:spcPts val="100"/>
              </a:spcAft>
              <a:buFont typeface="Arial" panose="020B0604020202020204" pitchFamily="34" charset="0"/>
              <a:buChar char="̵"/>
            </a:pP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izvještaj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o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studijskom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programu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koji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izrađuje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visokoškolska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ustanova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</a:p>
          <a:p>
            <a:pPr marL="285750" indent="-285750">
              <a:lnSpc>
                <a:spcPct val="110000"/>
              </a:lnSpc>
              <a:spcBef>
                <a:spcPts val="100"/>
              </a:spcBef>
              <a:spcAft>
                <a:spcPts val="100"/>
              </a:spcAft>
              <a:buFontTx/>
              <a:buChar char="-"/>
            </a:pP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izvještaje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stručnjaka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o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studijskom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programu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(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jednu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ili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više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recenzija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ili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drugog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vida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izvještaja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stručnjaka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iz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uže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naučne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oblasti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kojoj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pripada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studijski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program), </a:t>
            </a:r>
          </a:p>
          <a:p>
            <a:pPr marL="285750" indent="-285750">
              <a:lnSpc>
                <a:spcPct val="110000"/>
              </a:lnSpc>
              <a:spcBef>
                <a:spcPts val="100"/>
              </a:spcBef>
              <a:spcAft>
                <a:spcPts val="100"/>
              </a:spcAft>
              <a:buFontTx/>
              <a:buChar char="-"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vanjsku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evaluaciju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studijskog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programa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koja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može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da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bude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sastavni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dio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posjete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Komisije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stručnjaka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za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visokoškolsku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ustanovu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ili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više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studijskih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programa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,</a:t>
            </a:r>
          </a:p>
          <a:p>
            <a:pPr marL="285750" indent="-285750">
              <a:lnSpc>
                <a:spcPct val="110000"/>
              </a:lnSpc>
              <a:spcBef>
                <a:spcPts val="100"/>
              </a:spcBef>
              <a:spcAft>
                <a:spcPts val="100"/>
              </a:spcAft>
              <a:buFontTx/>
              <a:buChar char="-"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objavljene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izvještaje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o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vanjskoj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evaluaciji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studijskog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programa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koji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mogu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biti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dio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izvještaja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o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vanjskoj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evaluaciji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visokoškolske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ustanove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koji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objavljuju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nadležne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obrazovne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vlasti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,</a:t>
            </a:r>
          </a:p>
          <a:p>
            <a:pPr marL="285750" indent="-285750">
              <a:lnSpc>
                <a:spcPct val="110000"/>
              </a:lnSpc>
              <a:spcBef>
                <a:spcPts val="100"/>
              </a:spcBef>
              <a:spcAft>
                <a:spcPts val="100"/>
              </a:spcAft>
              <a:buFontTx/>
              <a:buChar char="-"/>
            </a:pP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naknadne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aktivnosti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koje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provodi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visokoškolska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ustanova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prema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preporukama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Komisije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stručnjaka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iz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izvještaja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o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vanjskoj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evaluaciji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en-US" b="1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D1D8A3E-C713-4CAB-B966-67A252C96566}"/>
              </a:ext>
            </a:extLst>
          </p:cNvPr>
          <p:cNvSpPr/>
          <p:nvPr/>
        </p:nvSpPr>
        <p:spPr>
          <a:xfrm>
            <a:off x="0" y="373471"/>
            <a:ext cx="3657600" cy="637418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1163638" indent="-1163638" algn="just">
              <a:spcBef>
                <a:spcPts val="300"/>
              </a:spcBef>
              <a:spcAft>
                <a:spcPts val="300"/>
              </a:spcAft>
            </a:pP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163638" indent="-1163638">
              <a:lnSpc>
                <a:spcPct val="11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GB" b="1" dirty="0">
                <a:latin typeface="Calibri" panose="020F0502020204030204" pitchFamily="34" charset="0"/>
                <a:cs typeface="Calibri" panose="020F0502020204030204" pitchFamily="34" charset="0"/>
              </a:rPr>
              <a:t>0</a:t>
            </a: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8.03.2019.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Odluku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o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izmjenama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dopunama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odluke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o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normama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kojima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se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određuju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minimalni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standardi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u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području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visokog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obrazovanja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u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BiH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(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Sl.glasnik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BiH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br.26/19)</a:t>
            </a:r>
          </a:p>
          <a:p>
            <a:pPr marL="1163638" indent="-1163638">
              <a:lnSpc>
                <a:spcPct val="11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16.02.2017.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Odluku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o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kriterijima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za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akreditaciju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studijskih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programa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prvog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drugog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ciklusa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studija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u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BiH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(Sl.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glasnik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BiH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, br. 47/17)</a:t>
            </a:r>
          </a:p>
          <a:p>
            <a:pPr marL="1163638" indent="-1163638">
              <a:lnSpc>
                <a:spcPct val="11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24.10.2011.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Odluka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o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normama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kojima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se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određuju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minimalni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standardi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u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području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visokog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obrazovanja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u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BiH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(Sl.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glasnik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BiH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, br. 100/11)</a:t>
            </a:r>
          </a:p>
        </p:txBody>
      </p:sp>
    </p:spTree>
    <p:extLst>
      <p:ext uri="{BB962C8B-B14F-4D97-AF65-F5344CB8AC3E}">
        <p14:creationId xmlns:p14="http://schemas.microsoft.com/office/powerpoint/2010/main" val="275037098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53CC00-8012-487A-AF0F-68D98DF458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5294" y="1047637"/>
            <a:ext cx="2947482" cy="4601183"/>
          </a:xfrm>
        </p:spPr>
        <p:txBody>
          <a:bodyPr anchor="t"/>
          <a:lstStyle/>
          <a:p>
            <a:pPr algn="ctr"/>
            <a:r>
              <a:rPr lang="en-GB" dirty="0" err="1"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Kriterij</a:t>
            </a:r>
            <a:r>
              <a:rPr lang="bs-Latn-BA" dirty="0"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 </a:t>
            </a:r>
            <a:r>
              <a:rPr lang="en-GB" dirty="0"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10</a:t>
            </a:r>
            <a:r>
              <a:rPr lang="bs-Latn-BA" dirty="0"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:</a:t>
            </a:r>
            <a:br>
              <a:rPr lang="bs-Latn-BA" dirty="0">
                <a:solidFill>
                  <a:schemeClr val="accent3">
                    <a:lumMod val="20000"/>
                    <a:lumOff val="80000"/>
                  </a:schemeClr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</a:br>
            <a:br>
              <a:rPr lang="en-GB" dirty="0">
                <a:solidFill>
                  <a:schemeClr val="accent3">
                    <a:lumMod val="20000"/>
                    <a:lumOff val="80000"/>
                  </a:schemeClr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</a:br>
            <a:br>
              <a:rPr lang="bs-Latn-BA" dirty="0"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</a:br>
            <a:r>
              <a:rPr lang="nn-NO" dirty="0"/>
              <a:t>Mobilnost akademskog osoblja i studenata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mbria" panose="02040503050406030204" pitchFamily="18" charset="0"/>
              <a:cs typeface="Calibri" panose="020F0502020204030204" pitchFamily="34" charset="0"/>
            </a:endParaRP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0ACCCBE1-70AC-4483-94C4-315DD012961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8282731"/>
              </p:ext>
            </p:extLst>
          </p:nvPr>
        </p:nvGraphicFramePr>
        <p:xfrm>
          <a:off x="3593456" y="795705"/>
          <a:ext cx="7753349" cy="3096895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7753349">
                  <a:extLst>
                    <a:ext uri="{9D8B030D-6E8A-4147-A177-3AD203B41FA5}">
                      <a16:colId xmlns:a16="http://schemas.microsoft.com/office/drawing/2014/main" val="2278068852"/>
                    </a:ext>
                  </a:extLst>
                </a:gridCol>
              </a:tblGrid>
              <a:tr h="2777919">
                <a:tc>
                  <a:txBody>
                    <a:bodyPr/>
                    <a:lstStyle/>
                    <a:p>
                      <a:pPr marL="452438" indent="-396000" algn="just">
                        <a:lnSpc>
                          <a:spcPct val="11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800" b="0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10.3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Visokoškolska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ustanova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kadrovski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finansijski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osnažuje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kapacitete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službi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za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međunarodnu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saradnju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dvosmjernu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mobilnost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akademskog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osoblja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studenata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. Ova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služba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prati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evaluira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mobilnost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,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te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Senatu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dostavlja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godišnji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Izvještaj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o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mobilnosti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akademskog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osoblja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studenata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sa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prijedlogom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mjera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za </a:t>
                      </a:r>
                      <a:r>
                        <a:rPr lang="en-US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unaprijeđenje</a:t>
                      </a:r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.“</a:t>
                      </a:r>
                    </a:p>
                    <a:p>
                      <a:pPr marL="742950" lvl="1" indent="-285750" algn="just" eaLnBrk="1" hangingPunct="1">
                        <a:lnSpc>
                          <a:spcPct val="110000"/>
                        </a:lnSpc>
                        <a:spcBef>
                          <a:spcPts val="300"/>
                        </a:spcBef>
                        <a:buClr>
                          <a:srgbClr val="7D93A0"/>
                        </a:buClr>
                        <a:buSzPct val="80000"/>
                        <a:buFont typeface="Arial" panose="020B0604020202020204" pitchFamily="34" charset="0"/>
                        <a:buChar char="•"/>
                      </a:pPr>
                      <a:r>
                        <a:rPr lang="bs-Latn-BA" altLang="sr-Latn-RS" sz="1600" dirty="0">
                          <a:solidFill>
                            <a:srgbClr val="0070C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Navedite link </a:t>
                      </a:r>
                      <a:r>
                        <a:rPr lang="en-GB" altLang="sr-Latn-RS" sz="1600" dirty="0" err="1">
                          <a:solidFill>
                            <a:srgbClr val="0070C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na</a:t>
                      </a:r>
                      <a:r>
                        <a:rPr lang="bs-Latn-BA" altLang="sr-Latn-RS" sz="1600" dirty="0">
                          <a:solidFill>
                            <a:srgbClr val="0070C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strateški dokument internacionalizacije (međunarodne) saradnje </a:t>
                      </a:r>
                    </a:p>
                    <a:p>
                      <a:pPr marL="742950" lvl="1" indent="-285750" algn="just" eaLnBrk="1" hangingPunct="1">
                        <a:lnSpc>
                          <a:spcPct val="110000"/>
                        </a:lnSpc>
                        <a:spcBef>
                          <a:spcPts val="300"/>
                        </a:spcBef>
                        <a:buClr>
                          <a:srgbClr val="7D93A0"/>
                        </a:buClr>
                        <a:buSzPct val="80000"/>
                        <a:buFont typeface="Arial" panose="020B0604020202020204" pitchFamily="34" charset="0"/>
                        <a:buChar char="•"/>
                      </a:pPr>
                      <a:r>
                        <a:rPr lang="hr-BA" altLang="en-US" sz="1600" dirty="0">
                          <a:solidFill>
                            <a:srgbClr val="0070C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Predstavite služb</a:t>
                      </a:r>
                      <a:r>
                        <a:rPr lang="en-GB" altLang="en-US" sz="1600" dirty="0">
                          <a:solidFill>
                            <a:srgbClr val="0070C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</a:t>
                      </a:r>
                      <a:r>
                        <a:rPr lang="hr-BA" altLang="en-US" sz="1600" dirty="0">
                          <a:solidFill>
                            <a:srgbClr val="0070C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za međunarodnu saradnju  </a:t>
                      </a:r>
                    </a:p>
                    <a:p>
                      <a:pPr marL="742950" lvl="1" indent="-285750" algn="just" eaLnBrk="1" hangingPunct="1">
                        <a:lnSpc>
                          <a:spcPct val="110000"/>
                        </a:lnSpc>
                        <a:spcBef>
                          <a:spcPts val="300"/>
                        </a:spcBef>
                        <a:buClr>
                          <a:srgbClr val="7D93A0"/>
                        </a:buClr>
                        <a:buSzPct val="80000"/>
                        <a:buFont typeface="Arial" panose="020B0604020202020204" pitchFamily="34" charset="0"/>
                        <a:buChar char="•"/>
                      </a:pPr>
                      <a:r>
                        <a:rPr lang="hr-BA" altLang="en-US" sz="1600" dirty="0">
                          <a:solidFill>
                            <a:srgbClr val="0070C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Dati analitički osvrt na mobilnost u zadnje 3 godine</a:t>
                      </a:r>
                    </a:p>
                    <a:p>
                      <a:pPr marL="742950" lvl="1" indent="-285750" algn="just" eaLnBrk="1" hangingPunct="1">
                        <a:lnSpc>
                          <a:spcPct val="110000"/>
                        </a:lnSpc>
                        <a:spcBef>
                          <a:spcPts val="300"/>
                        </a:spcBef>
                        <a:buClr>
                          <a:srgbClr val="7D93A0"/>
                        </a:buClr>
                        <a:buSzPct val="80000"/>
                        <a:buFont typeface="Arial" panose="020B0604020202020204" pitchFamily="34" charset="0"/>
                        <a:buChar char="•"/>
                      </a:pPr>
                      <a:r>
                        <a:rPr lang="hr-BA" altLang="en-US" sz="1600" dirty="0">
                          <a:solidFill>
                            <a:srgbClr val="0070C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Opisati kako se studenti upoznaju sa mogućnosti razmjene i mobilnosti</a:t>
                      </a:r>
                      <a:r>
                        <a:rPr lang="en-GB" altLang="en-US" sz="1600" dirty="0">
                          <a:solidFill>
                            <a:srgbClr val="0070C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*</a:t>
                      </a:r>
                      <a:endParaRPr lang="hr-BA" altLang="en-US" sz="1600" dirty="0">
                        <a:solidFill>
                          <a:srgbClr val="0070C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452438" indent="-396000" algn="just">
                        <a:lnSpc>
                          <a:spcPct val="11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800" b="0" dirty="0">
                        <a:solidFill>
                          <a:srgbClr val="595959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6817983"/>
                  </a:ext>
                </a:extLst>
              </a:tr>
            </a:tbl>
          </a:graphicData>
        </a:graphic>
      </p:graphicFrame>
      <p:pic>
        <p:nvPicPr>
          <p:cNvPr id="2050" name="Picture 2" descr="https://qualityassurance.ro/wp-content/uploads/2021/01/Automation-Testing-Frameworks-and-Tools-1024x511.png">
            <a:extLst>
              <a:ext uri="{FF2B5EF4-FFF2-40B4-BE49-F238E27FC236}">
                <a16:creationId xmlns:a16="http://schemas.microsoft.com/office/drawing/2014/main" id="{F6052E39-4F3E-4161-83B6-F262076C4A1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32" y="4929760"/>
            <a:ext cx="3441290" cy="17172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EA84A40E-1F94-414A-AECC-701BB9751896}"/>
              </a:ext>
            </a:extLst>
          </p:cNvPr>
          <p:cNvSpPr txBox="1"/>
          <p:nvPr/>
        </p:nvSpPr>
        <p:spPr>
          <a:xfrm>
            <a:off x="10992464" y="6088559"/>
            <a:ext cx="1209368" cy="769441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400" dirty="0">
                <a:solidFill>
                  <a:schemeClr val="bg1"/>
                </a:solidFill>
                <a:latin typeface="Neue Haas Grotesk Text Pro Blac" panose="020B0504020202020204" pitchFamily="34" charset="0"/>
              </a:rPr>
              <a:t>QA</a:t>
            </a:r>
            <a:endParaRPr lang="en-US" sz="4400" dirty="0">
              <a:solidFill>
                <a:schemeClr val="bg1"/>
              </a:solidFill>
              <a:latin typeface="Neue Haas Grotesk Text Pro Blac" panose="020B0504020202020204" pitchFamily="34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8AA12DC-5BCF-4F35-A331-0FF4C95FF7C2}"/>
              </a:ext>
            </a:extLst>
          </p:cNvPr>
          <p:cNvSpPr/>
          <p:nvPr/>
        </p:nvSpPr>
        <p:spPr>
          <a:xfrm rot="16200000">
            <a:off x="10168934" y="3193595"/>
            <a:ext cx="369876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200" b="1" dirty="0">
                <a:latin typeface="Calibri" panose="020F0502020204030204" pitchFamily="34" charset="0"/>
                <a:ea typeface="Constantia" panose="02030602050306030303" pitchFamily="18" charset="0"/>
                <a:cs typeface="Times New Roman" panose="02020603050405020304" pitchFamily="18" charset="0"/>
              </a:rPr>
              <a:t>“</a:t>
            </a:r>
            <a:r>
              <a:rPr lang="en-GB" sz="1200" b="1" dirty="0" err="1">
                <a:latin typeface="Calibri" panose="020F0502020204030204" pitchFamily="34" charset="0"/>
                <a:ea typeface="Constantia" panose="02030602050306030303" pitchFamily="18" charset="0"/>
                <a:cs typeface="Times New Roman" panose="02020603050405020304" pitchFamily="18" charset="0"/>
              </a:rPr>
              <a:t>Akreditacija</a:t>
            </a:r>
            <a:r>
              <a:rPr lang="en-GB" sz="1200" b="1" dirty="0">
                <a:latin typeface="Calibri" panose="020F0502020204030204" pitchFamily="34" charset="0"/>
                <a:ea typeface="Constantia" panose="02030602050306030303" pitchFamily="18" charset="0"/>
                <a:cs typeface="Times New Roman" panose="02020603050405020304" pitchFamily="18" charset="0"/>
              </a:rPr>
              <a:t> </a:t>
            </a:r>
            <a:r>
              <a:rPr lang="en-GB" sz="1200" b="1" dirty="0" err="1">
                <a:latin typeface="Calibri" panose="020F0502020204030204" pitchFamily="34" charset="0"/>
                <a:ea typeface="Constantia" panose="02030602050306030303" pitchFamily="18" charset="0"/>
                <a:cs typeface="Times New Roman" panose="02020603050405020304" pitchFamily="18" charset="0"/>
              </a:rPr>
              <a:t>studijskih</a:t>
            </a:r>
            <a:r>
              <a:rPr lang="en-GB" sz="1200" b="1" dirty="0">
                <a:latin typeface="Calibri" panose="020F0502020204030204" pitchFamily="34" charset="0"/>
                <a:ea typeface="Constantia" panose="02030602050306030303" pitchFamily="18" charset="0"/>
                <a:cs typeface="Times New Roman" panose="02020603050405020304" pitchFamily="18" charset="0"/>
              </a:rPr>
              <a:t> </a:t>
            </a:r>
            <a:r>
              <a:rPr lang="en-GB" sz="1200" b="1" dirty="0" err="1">
                <a:latin typeface="Calibri" panose="020F0502020204030204" pitchFamily="34" charset="0"/>
                <a:ea typeface="Constantia" panose="02030602050306030303" pitchFamily="18" charset="0"/>
                <a:cs typeface="Times New Roman" panose="02020603050405020304" pitchFamily="18" charset="0"/>
              </a:rPr>
              <a:t>programa</a:t>
            </a:r>
            <a:r>
              <a:rPr lang="en-GB" sz="1200" b="1" dirty="0">
                <a:latin typeface="Calibri" panose="020F0502020204030204" pitchFamily="34" charset="0"/>
                <a:ea typeface="Constantia" panose="02030602050306030303" pitchFamily="18" charset="0"/>
                <a:cs typeface="Times New Roman" panose="02020603050405020304" pitchFamily="18" charset="0"/>
              </a:rPr>
              <a:t>”</a:t>
            </a:r>
            <a:endParaRPr lang="bs-Latn-BA" sz="1200" b="1" dirty="0">
              <a:latin typeface="Calibri" panose="020F0502020204030204" pitchFamily="34" charset="0"/>
              <a:ea typeface="Constantia" panose="02030602050306030303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GB" sz="1200" dirty="0" err="1">
                <a:latin typeface="Calibri" panose="020F0502020204030204" pitchFamily="34" charset="0"/>
                <a:ea typeface="Constantia" panose="02030602050306030303" pitchFamily="18" charset="0"/>
                <a:cs typeface="Times New Roman" panose="02020603050405020304" pitchFamily="18" charset="0"/>
              </a:rPr>
              <a:t>Rektorat</a:t>
            </a:r>
            <a:r>
              <a:rPr lang="en-GB" sz="1200" dirty="0">
                <a:latin typeface="Calibri" panose="020F0502020204030204" pitchFamily="34" charset="0"/>
                <a:ea typeface="Constantia" panose="02030602050306030303" pitchFamily="18" charset="0"/>
                <a:cs typeface="Times New Roman" panose="02020603050405020304" pitchFamily="18" charset="0"/>
              </a:rPr>
              <a:t> UNSA, 01.06.2022.</a:t>
            </a:r>
            <a:endParaRPr lang="en-US" sz="1200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9C4AC26-5AEB-4335-A580-BD2876EEDEF7}"/>
              </a:ext>
            </a:extLst>
          </p:cNvPr>
          <p:cNvSpPr/>
          <p:nvPr/>
        </p:nvSpPr>
        <p:spPr>
          <a:xfrm>
            <a:off x="0" y="-6365"/>
            <a:ext cx="7595417" cy="36933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en-US" dirty="0" err="1"/>
              <a:t>Kriteriji</a:t>
            </a:r>
            <a:r>
              <a:rPr lang="en-US" dirty="0"/>
              <a:t> za </a:t>
            </a:r>
            <a:r>
              <a:rPr lang="en-US" dirty="0" err="1"/>
              <a:t>akreditaciju</a:t>
            </a:r>
            <a:r>
              <a:rPr lang="en-US" dirty="0"/>
              <a:t> </a:t>
            </a:r>
            <a:r>
              <a:rPr lang="en-US" dirty="0" err="1"/>
              <a:t>studijskih</a:t>
            </a:r>
            <a:r>
              <a:rPr lang="en-US" dirty="0"/>
              <a:t> </a:t>
            </a:r>
            <a:r>
              <a:rPr lang="en-US" dirty="0" err="1"/>
              <a:t>programa</a:t>
            </a:r>
            <a:r>
              <a:rPr lang="en-US" dirty="0"/>
              <a:t> </a:t>
            </a:r>
            <a:r>
              <a:rPr lang="en-US" dirty="0" err="1"/>
              <a:t>prvog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drugog</a:t>
            </a:r>
            <a:r>
              <a:rPr lang="en-US" dirty="0"/>
              <a:t> </a:t>
            </a:r>
            <a:r>
              <a:rPr lang="en-US" dirty="0" err="1"/>
              <a:t>ciklusa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119C3BE-F545-4247-9EAF-337842918A9B}"/>
              </a:ext>
            </a:extLst>
          </p:cNvPr>
          <p:cNvSpPr txBox="1"/>
          <p:nvPr/>
        </p:nvSpPr>
        <p:spPr>
          <a:xfrm>
            <a:off x="0" y="6596740"/>
            <a:ext cx="12192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/>
              <a:t>* </a:t>
            </a:r>
            <a:r>
              <a:rPr lang="en-GB" sz="1100" dirty="0" err="1"/>
              <a:t>Tekst</a:t>
            </a:r>
            <a:r>
              <a:rPr lang="en-GB" sz="1100" dirty="0"/>
              <a:t> </a:t>
            </a:r>
            <a:r>
              <a:rPr lang="en-GB" sz="1100" dirty="0" err="1"/>
              <a:t>preuzet</a:t>
            </a:r>
            <a:r>
              <a:rPr lang="en-GB" sz="1100" dirty="0"/>
              <a:t> </a:t>
            </a:r>
            <a:r>
              <a:rPr lang="en-GB" sz="1100" dirty="0" err="1"/>
              <a:t>iz</a:t>
            </a:r>
            <a:r>
              <a:rPr lang="en-GB" sz="1100" dirty="0"/>
              <a:t> </a:t>
            </a:r>
            <a:r>
              <a:rPr lang="en-GB" sz="1100" dirty="0" err="1"/>
              <a:t>prezentacije</a:t>
            </a:r>
            <a:r>
              <a:rPr lang="en-GB" sz="1100" dirty="0"/>
              <a:t> HEA </a:t>
            </a:r>
            <a:r>
              <a:rPr lang="en-GB" sz="1100" dirty="0" err="1"/>
              <a:t>BiH</a:t>
            </a:r>
            <a:r>
              <a:rPr lang="en-GB" sz="1100" dirty="0"/>
              <a:t>, Banja Luka / Sarajevo, </a:t>
            </a:r>
            <a:r>
              <a:rPr lang="en-GB" sz="1100" dirty="0" err="1"/>
              <a:t>oktobar</a:t>
            </a:r>
            <a:r>
              <a:rPr lang="en-GB" sz="1100" dirty="0"/>
              <a:t> 2017.</a:t>
            </a:r>
            <a:endParaRPr lang="en-US" sz="1100" dirty="0"/>
          </a:p>
        </p:txBody>
      </p:sp>
      <p:pic>
        <p:nvPicPr>
          <p:cNvPr id="22" name="Graphic 21" descr="Network">
            <a:extLst>
              <a:ext uri="{FF2B5EF4-FFF2-40B4-BE49-F238E27FC236}">
                <a16:creationId xmlns:a16="http://schemas.microsoft.com/office/drawing/2014/main" id="{A05EDE53-454A-447A-98E9-A024A3C2854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1287432" y="-32673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9541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02FBDA-FC94-4CFD-B3DD-0F2C2D1694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9290" y="1128408"/>
            <a:ext cx="3265714" cy="4702121"/>
          </a:xfrm>
        </p:spPr>
        <p:txBody>
          <a:bodyPr>
            <a:normAutofit/>
          </a:bodyPr>
          <a:lstStyle/>
          <a:p>
            <a:r>
              <a:rPr lang="en-GB" dirty="0" err="1"/>
              <a:t>Struktura</a:t>
            </a:r>
            <a:r>
              <a:rPr lang="en-GB" dirty="0"/>
              <a:t> </a:t>
            </a:r>
            <a:r>
              <a:rPr lang="en-GB" sz="3200" dirty="0" err="1"/>
              <a:t>samoevaluacijskog</a:t>
            </a:r>
            <a:r>
              <a:rPr lang="en-GB" sz="3200" dirty="0"/>
              <a:t> </a:t>
            </a:r>
            <a:r>
              <a:rPr lang="en-GB" dirty="0" err="1"/>
              <a:t>izvještaja</a:t>
            </a:r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7316B86-6FF4-43DD-9FD4-B433787A658D}"/>
              </a:ext>
            </a:extLst>
          </p:cNvPr>
          <p:cNvSpPr/>
          <p:nvPr/>
        </p:nvSpPr>
        <p:spPr>
          <a:xfrm>
            <a:off x="3828039" y="1248916"/>
            <a:ext cx="7437064" cy="436016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>
              <a:spcBef>
                <a:spcPts val="100"/>
              </a:spcBef>
              <a:spcAft>
                <a:spcPts val="600"/>
              </a:spcAft>
            </a:pPr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1.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Uvod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lvl="1">
              <a:spcBef>
                <a:spcPts val="100"/>
              </a:spcBef>
              <a:spcAft>
                <a:spcPts val="100"/>
              </a:spcAft>
            </a:pP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1.1. </a:t>
            </a:r>
            <a:r>
              <a:rPr lang="en-US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Historija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organizacija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visokoškolske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ustanove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lvl="1">
              <a:spcBef>
                <a:spcPts val="100"/>
              </a:spcBef>
              <a:spcAft>
                <a:spcPts val="100"/>
              </a:spcAft>
            </a:pP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1.2. </a:t>
            </a:r>
            <a:r>
              <a:rPr lang="en-US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Primjena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Bolonjskog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procesa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visokoškolskoj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ustanovi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lvl="1">
              <a:spcBef>
                <a:spcPts val="100"/>
              </a:spcBef>
              <a:spcAft>
                <a:spcPts val="100"/>
              </a:spcAft>
            </a:pP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1.3. </a:t>
            </a:r>
            <a:r>
              <a:rPr lang="en-US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Istraživanje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naučno-istraživački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/</a:t>
            </a:r>
            <a:r>
              <a:rPr lang="en-US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ili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umjetnički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rad </a:t>
            </a:r>
          </a:p>
          <a:p>
            <a:pPr lvl="1">
              <a:spcBef>
                <a:spcPts val="100"/>
              </a:spcBef>
              <a:spcAft>
                <a:spcPts val="100"/>
              </a:spcAft>
            </a:pP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1.4. </a:t>
            </a:r>
            <a:r>
              <a:rPr lang="en-US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Veze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s </a:t>
            </a:r>
            <a:r>
              <a:rPr lang="en-US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okruženjem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privredom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socijalnim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partnerima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lvl="1">
              <a:spcBef>
                <a:spcPts val="100"/>
              </a:spcBef>
              <a:spcAft>
                <a:spcPts val="100"/>
              </a:spcAft>
            </a:pP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1.5. </a:t>
            </a:r>
            <a:r>
              <a:rPr lang="en-US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Finansiranje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visokoškolske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ustanove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lvl="1">
              <a:spcBef>
                <a:spcPts val="100"/>
              </a:spcBef>
              <a:spcAft>
                <a:spcPts val="100"/>
              </a:spcAft>
            </a:pP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1.6. </a:t>
            </a:r>
            <a:r>
              <a:rPr lang="en-US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Statistički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podaci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2.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Provođenje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samoevaluacije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lvl="1">
              <a:spcBef>
                <a:spcPts val="100"/>
              </a:spcBef>
              <a:spcAft>
                <a:spcPts val="100"/>
              </a:spcAft>
            </a:pP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2.1. Tim za </a:t>
            </a:r>
            <a:r>
              <a:rPr lang="en-US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samoevaluaciju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lvl="1">
              <a:spcBef>
                <a:spcPts val="100"/>
              </a:spcBef>
              <a:spcAft>
                <a:spcPts val="100"/>
              </a:spcAft>
            </a:pP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2.2. </a:t>
            </a:r>
            <a:r>
              <a:rPr lang="en-US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Postupak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samoevaluacije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Kriteriji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za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akreditaciju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(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visokoškolskih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ustanova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/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ili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studijskih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programa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>
              <a:spcBef>
                <a:spcPts val="100"/>
              </a:spcBef>
              <a:spcAft>
                <a:spcPts val="600"/>
              </a:spcAft>
            </a:pPr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4.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Zaključci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uz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prijedloge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aktivnosti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za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unapređenje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stanja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>
              <a:spcBef>
                <a:spcPts val="100"/>
              </a:spcBef>
              <a:spcAft>
                <a:spcPts val="600"/>
              </a:spcAft>
            </a:pPr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5.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Prilozi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7493114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53CC00-8012-487A-AF0F-68D98DF458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5294" y="1047637"/>
            <a:ext cx="2947482" cy="4601183"/>
          </a:xfrm>
        </p:spPr>
        <p:txBody>
          <a:bodyPr anchor="ctr">
            <a:normAutofit/>
          </a:bodyPr>
          <a:lstStyle/>
          <a:p>
            <a:pPr algn="ctr"/>
            <a:r>
              <a:rPr lang="en-US" sz="3200" dirty="0" err="1"/>
              <a:t>Samoevaluacij</a:t>
            </a:r>
            <a:r>
              <a:rPr lang="en-US" sz="3200" dirty="0"/>
              <a:t>-ski </a:t>
            </a:r>
            <a:r>
              <a:rPr lang="en-US" sz="3200" dirty="0" err="1"/>
              <a:t>izvještaj</a:t>
            </a:r>
            <a:endParaRPr lang="en-US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mbria" panose="02040503050406030204" pitchFamily="18" charset="0"/>
              <a:cs typeface="Calibri" panose="020F050202020403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C58D83A-A6E5-4151-AC9D-C87151E3FA3C}"/>
              </a:ext>
            </a:extLst>
          </p:cNvPr>
          <p:cNvSpPr txBox="1"/>
          <p:nvPr/>
        </p:nvSpPr>
        <p:spPr>
          <a:xfrm>
            <a:off x="0" y="6596740"/>
            <a:ext cx="12192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err="1"/>
              <a:t>Slika</a:t>
            </a:r>
            <a:r>
              <a:rPr lang="en-GB" sz="1100" dirty="0"/>
              <a:t> </a:t>
            </a:r>
            <a:r>
              <a:rPr lang="en-GB" sz="1100" dirty="0" err="1"/>
              <a:t>preuzeta</a:t>
            </a:r>
            <a:r>
              <a:rPr lang="en-GB" sz="1100" dirty="0"/>
              <a:t> </a:t>
            </a:r>
            <a:r>
              <a:rPr lang="en-GB" sz="1100" dirty="0" err="1"/>
              <a:t>iz</a:t>
            </a:r>
            <a:r>
              <a:rPr lang="en-GB" sz="1100" dirty="0"/>
              <a:t> </a:t>
            </a:r>
            <a:endParaRPr lang="en-US" sz="1100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709CD77-56F3-4919-B7C7-59AF95171F79}"/>
              </a:ext>
            </a:extLst>
          </p:cNvPr>
          <p:cNvSpPr/>
          <p:nvPr/>
        </p:nvSpPr>
        <p:spPr>
          <a:xfrm rot="16200000">
            <a:off x="10168934" y="3193595"/>
            <a:ext cx="369876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200" b="1" dirty="0">
                <a:latin typeface="Calibri" panose="020F0502020204030204" pitchFamily="34" charset="0"/>
                <a:ea typeface="Constantia" panose="02030602050306030303" pitchFamily="18" charset="0"/>
                <a:cs typeface="Times New Roman" panose="02020603050405020304" pitchFamily="18" charset="0"/>
              </a:rPr>
              <a:t>“</a:t>
            </a:r>
            <a:r>
              <a:rPr lang="en-GB" sz="1200" b="1" dirty="0" err="1">
                <a:latin typeface="Calibri" panose="020F0502020204030204" pitchFamily="34" charset="0"/>
                <a:ea typeface="Constantia" panose="02030602050306030303" pitchFamily="18" charset="0"/>
                <a:cs typeface="Times New Roman" panose="02020603050405020304" pitchFamily="18" charset="0"/>
              </a:rPr>
              <a:t>Akreditacija</a:t>
            </a:r>
            <a:r>
              <a:rPr lang="en-GB" sz="1200" b="1" dirty="0">
                <a:latin typeface="Calibri" panose="020F0502020204030204" pitchFamily="34" charset="0"/>
                <a:ea typeface="Constantia" panose="02030602050306030303" pitchFamily="18" charset="0"/>
                <a:cs typeface="Times New Roman" panose="02020603050405020304" pitchFamily="18" charset="0"/>
              </a:rPr>
              <a:t> </a:t>
            </a:r>
            <a:r>
              <a:rPr lang="en-GB" sz="1200" b="1" dirty="0" err="1">
                <a:latin typeface="Calibri" panose="020F0502020204030204" pitchFamily="34" charset="0"/>
                <a:ea typeface="Constantia" panose="02030602050306030303" pitchFamily="18" charset="0"/>
                <a:cs typeface="Times New Roman" panose="02020603050405020304" pitchFamily="18" charset="0"/>
              </a:rPr>
              <a:t>studijskih</a:t>
            </a:r>
            <a:r>
              <a:rPr lang="en-GB" sz="1200" b="1" dirty="0">
                <a:latin typeface="Calibri" panose="020F0502020204030204" pitchFamily="34" charset="0"/>
                <a:ea typeface="Constantia" panose="02030602050306030303" pitchFamily="18" charset="0"/>
                <a:cs typeface="Times New Roman" panose="02020603050405020304" pitchFamily="18" charset="0"/>
              </a:rPr>
              <a:t> </a:t>
            </a:r>
            <a:r>
              <a:rPr lang="en-GB" sz="1200" b="1" dirty="0" err="1">
                <a:latin typeface="Calibri" panose="020F0502020204030204" pitchFamily="34" charset="0"/>
                <a:ea typeface="Constantia" panose="02030602050306030303" pitchFamily="18" charset="0"/>
                <a:cs typeface="Times New Roman" panose="02020603050405020304" pitchFamily="18" charset="0"/>
              </a:rPr>
              <a:t>programa</a:t>
            </a:r>
            <a:r>
              <a:rPr lang="en-GB" sz="1200" b="1" dirty="0">
                <a:latin typeface="Calibri" panose="020F0502020204030204" pitchFamily="34" charset="0"/>
                <a:ea typeface="Constantia" panose="02030602050306030303" pitchFamily="18" charset="0"/>
                <a:cs typeface="Times New Roman" panose="02020603050405020304" pitchFamily="18" charset="0"/>
              </a:rPr>
              <a:t>”</a:t>
            </a:r>
            <a:endParaRPr lang="bs-Latn-BA" sz="1200" b="1" dirty="0">
              <a:latin typeface="Calibri" panose="020F0502020204030204" pitchFamily="34" charset="0"/>
              <a:ea typeface="Constantia" panose="02030602050306030303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GB" sz="1200" dirty="0" err="1">
                <a:latin typeface="Calibri" panose="020F0502020204030204" pitchFamily="34" charset="0"/>
                <a:ea typeface="Constantia" panose="02030602050306030303" pitchFamily="18" charset="0"/>
                <a:cs typeface="Times New Roman" panose="02020603050405020304" pitchFamily="18" charset="0"/>
              </a:rPr>
              <a:t>Rektorat</a:t>
            </a:r>
            <a:r>
              <a:rPr lang="en-GB" sz="1200" dirty="0">
                <a:latin typeface="Calibri" panose="020F0502020204030204" pitchFamily="34" charset="0"/>
                <a:ea typeface="Constantia" panose="02030602050306030303" pitchFamily="18" charset="0"/>
                <a:cs typeface="Times New Roman" panose="02020603050405020304" pitchFamily="18" charset="0"/>
              </a:rPr>
              <a:t> UNSA, 01.06.2022.</a:t>
            </a:r>
            <a:endParaRPr lang="en-US" sz="1200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6DBF729-BCF0-4147-A628-1DFEC8272F48}"/>
              </a:ext>
            </a:extLst>
          </p:cNvPr>
          <p:cNvSpPr/>
          <p:nvPr/>
        </p:nvSpPr>
        <p:spPr>
          <a:xfrm>
            <a:off x="4062829" y="834245"/>
            <a:ext cx="6096000" cy="2814617"/>
          </a:xfrm>
          <a:prstGeom prst="rect">
            <a:avLst/>
          </a:prstGeom>
        </p:spPr>
        <p:txBody>
          <a:bodyPr>
            <a:spAutoFit/>
          </a:bodyPr>
          <a:lstStyle/>
          <a:p>
            <a:pPr marL="452438" indent="-452438">
              <a:lnSpc>
                <a:spcPct val="150000"/>
              </a:lnSpc>
              <a:buClr>
                <a:srgbClr val="0070C0"/>
              </a:buClr>
              <a:buFont typeface="Wingdings" panose="05000000000000000000" pitchFamily="2" charset="2"/>
              <a:buChar char="q"/>
            </a:pPr>
            <a:r>
              <a:rPr lang="en-GB" sz="2000" dirty="0">
                <a:latin typeface="Calibri" panose="020F0502020204030204" pitchFamily="34" charset="0"/>
                <a:cs typeface="Calibri" panose="020F0502020204030204" pitchFamily="34" charset="0"/>
              </a:rPr>
              <a:t>Ko </a:t>
            </a:r>
            <a:r>
              <a:rPr lang="en-GB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priprema</a:t>
            </a:r>
            <a:r>
              <a:rPr lang="en-GB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samoevaluacijski</a:t>
            </a:r>
            <a:r>
              <a:rPr lang="en-GB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izvještaj</a:t>
            </a:r>
            <a:r>
              <a:rPr lang="en-GB" sz="2000" dirty="0">
                <a:latin typeface="Calibri" panose="020F0502020204030204" pitchFamily="34" charset="0"/>
                <a:cs typeface="Calibri" panose="020F0502020204030204" pitchFamily="34" charset="0"/>
              </a:rPr>
              <a:t>?</a:t>
            </a:r>
            <a:endParaRPr 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2438" indent="-452438">
              <a:lnSpc>
                <a:spcPct val="150000"/>
              </a:lnSpc>
              <a:buClr>
                <a:srgbClr val="0070C0"/>
              </a:buClr>
              <a:buFont typeface="Wingdings" panose="05000000000000000000" pitchFamily="2" charset="2"/>
              <a:buChar char="q"/>
            </a:pPr>
            <a:r>
              <a:rPr lang="en-GB" sz="2000" dirty="0">
                <a:latin typeface="Calibri" panose="020F0502020204030204" pitchFamily="34" charset="0"/>
                <a:cs typeface="Calibri" panose="020F0502020204030204" pitchFamily="34" charset="0"/>
              </a:rPr>
              <a:t>U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svim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segmentima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studenti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trebaju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biti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uključeni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kao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ravnopravni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partneri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!</a:t>
            </a:r>
          </a:p>
          <a:p>
            <a:pPr marL="452438" indent="-452438">
              <a:lnSpc>
                <a:spcPct val="150000"/>
              </a:lnSpc>
              <a:buClr>
                <a:srgbClr val="0070C0"/>
              </a:buClr>
              <a:buFont typeface="Wingdings" panose="05000000000000000000" pitchFamily="2" charset="2"/>
              <a:buChar char="q"/>
            </a:pPr>
            <a:r>
              <a:rPr lang="en-GB" sz="2000" dirty="0"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ve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mora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biti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dokumentovano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! </a:t>
            </a:r>
          </a:p>
          <a:p>
            <a:pPr marL="452438" indent="-452438">
              <a:lnSpc>
                <a:spcPct val="150000"/>
              </a:lnSpc>
              <a:buClr>
                <a:srgbClr val="0070C0"/>
              </a:buClr>
              <a:buFont typeface="Wingdings" panose="05000000000000000000" pitchFamily="2" charset="2"/>
              <a:buChar char="q"/>
            </a:pP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Zašto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je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važna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samoevaluacija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studijskih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programa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?</a:t>
            </a:r>
          </a:p>
          <a:p>
            <a:pPr marL="452438" indent="-452438">
              <a:lnSpc>
                <a:spcPct val="150000"/>
              </a:lnSpc>
              <a:buClr>
                <a:srgbClr val="0070C0"/>
              </a:buClr>
              <a:buFont typeface="Wingdings" panose="05000000000000000000" pitchFamily="2" charset="2"/>
              <a:buChar char="q"/>
            </a:pPr>
            <a:endParaRPr 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0" name="Picture 2" descr="https://www.integrify.com/site/assets/files/2438/quality-assurance-workflow.png">
            <a:extLst>
              <a:ext uri="{FF2B5EF4-FFF2-40B4-BE49-F238E27FC236}">
                <a16:creationId xmlns:a16="http://schemas.microsoft.com/office/drawing/2014/main" id="{850709B1-5865-4360-A555-E108CE636E5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6293" y="4871761"/>
            <a:ext cx="3461657" cy="16682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553688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02FBDA-FC94-4CFD-B3DD-0F2C2D1694B2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721277" y="149217"/>
            <a:ext cx="11368087" cy="623887"/>
          </a:xfrm>
        </p:spPr>
        <p:txBody>
          <a:bodyPr>
            <a:normAutofit fontScale="90000"/>
          </a:bodyPr>
          <a:lstStyle/>
          <a:p>
            <a:r>
              <a:rPr lang="en-GB" dirty="0" err="1">
                <a:solidFill>
                  <a:srgbClr val="C00000"/>
                </a:solidFill>
              </a:rPr>
              <a:t>Sistem</a:t>
            </a:r>
            <a:r>
              <a:rPr lang="en-GB" dirty="0">
                <a:solidFill>
                  <a:srgbClr val="C00000"/>
                </a:solidFill>
              </a:rPr>
              <a:t> </a:t>
            </a:r>
            <a:r>
              <a:rPr lang="en-GB" dirty="0" err="1">
                <a:solidFill>
                  <a:srgbClr val="C00000"/>
                </a:solidFill>
              </a:rPr>
              <a:t>osiguranja</a:t>
            </a:r>
            <a:r>
              <a:rPr lang="en-GB" dirty="0">
                <a:solidFill>
                  <a:srgbClr val="C00000"/>
                </a:solidFill>
              </a:rPr>
              <a:t> </a:t>
            </a:r>
            <a:r>
              <a:rPr lang="en-GB" dirty="0" err="1">
                <a:solidFill>
                  <a:srgbClr val="C00000"/>
                </a:solidFill>
              </a:rPr>
              <a:t>i</a:t>
            </a:r>
            <a:r>
              <a:rPr lang="en-GB" dirty="0">
                <a:solidFill>
                  <a:srgbClr val="C00000"/>
                </a:solidFill>
              </a:rPr>
              <a:t> </a:t>
            </a:r>
            <a:r>
              <a:rPr lang="en-GB" dirty="0" err="1">
                <a:solidFill>
                  <a:srgbClr val="C00000"/>
                </a:solidFill>
              </a:rPr>
              <a:t>upravljanja</a:t>
            </a:r>
            <a:r>
              <a:rPr lang="en-GB" dirty="0">
                <a:solidFill>
                  <a:srgbClr val="C00000"/>
                </a:solidFill>
              </a:rPr>
              <a:t> </a:t>
            </a:r>
            <a:r>
              <a:rPr lang="en-GB" dirty="0" err="1">
                <a:solidFill>
                  <a:srgbClr val="C00000"/>
                </a:solidFill>
              </a:rPr>
              <a:t>kvalitetom</a:t>
            </a:r>
            <a:r>
              <a:rPr lang="en-GB" dirty="0">
                <a:solidFill>
                  <a:srgbClr val="C00000"/>
                </a:solidFill>
              </a:rPr>
              <a:t> </a:t>
            </a:r>
            <a:r>
              <a:rPr lang="en-GB" dirty="0" err="1">
                <a:solidFill>
                  <a:srgbClr val="C00000"/>
                </a:solidFill>
              </a:rPr>
              <a:t>na</a:t>
            </a:r>
            <a:r>
              <a:rPr lang="en-GB" dirty="0">
                <a:solidFill>
                  <a:srgbClr val="C00000"/>
                </a:solidFill>
              </a:rPr>
              <a:t> </a:t>
            </a:r>
            <a:r>
              <a:rPr lang="en-GB" dirty="0" err="1">
                <a:solidFill>
                  <a:srgbClr val="C00000"/>
                </a:solidFill>
              </a:rPr>
              <a:t>Univezitetu</a:t>
            </a:r>
            <a:r>
              <a:rPr lang="en-GB" dirty="0">
                <a:solidFill>
                  <a:srgbClr val="C00000"/>
                </a:solidFill>
              </a:rPr>
              <a:t> u </a:t>
            </a:r>
            <a:r>
              <a:rPr lang="en-GB" dirty="0" err="1">
                <a:solidFill>
                  <a:srgbClr val="C00000"/>
                </a:solidFill>
              </a:rPr>
              <a:t>Sarajevu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B3E846B-7DED-454D-B47E-E56E9CF4E32B}"/>
              </a:ext>
            </a:extLst>
          </p:cNvPr>
          <p:cNvSpPr txBox="1"/>
          <p:nvPr/>
        </p:nvSpPr>
        <p:spPr>
          <a:xfrm>
            <a:off x="3799045" y="1036565"/>
            <a:ext cx="6813028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  <a:buClr>
                <a:srgbClr val="C00000"/>
              </a:buClr>
            </a:pPr>
            <a:r>
              <a:rPr lang="en-GB" dirty="0" err="1"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Organizaciju</a:t>
            </a:r>
            <a:r>
              <a:rPr lang="en-GB" dirty="0"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 </a:t>
            </a:r>
            <a:r>
              <a:rPr lang="en-GB" dirty="0" err="1"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sistema</a:t>
            </a:r>
            <a:r>
              <a:rPr lang="en-GB" dirty="0"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 </a:t>
            </a:r>
            <a:r>
              <a:rPr lang="en-GB" dirty="0" err="1"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upravljanja</a:t>
            </a:r>
            <a:r>
              <a:rPr lang="en-GB" dirty="0"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 </a:t>
            </a:r>
            <a:r>
              <a:rPr lang="en-GB" dirty="0" err="1"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i</a:t>
            </a:r>
            <a:r>
              <a:rPr lang="en-GB" dirty="0"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 </a:t>
            </a:r>
            <a:r>
              <a:rPr lang="en-GB" dirty="0" err="1"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osiguranja</a:t>
            </a:r>
            <a:r>
              <a:rPr lang="en-GB" dirty="0"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 </a:t>
            </a:r>
            <a:r>
              <a:rPr lang="en-GB" dirty="0" err="1"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kvaliteta</a:t>
            </a:r>
            <a:r>
              <a:rPr lang="en-GB" dirty="0"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 </a:t>
            </a:r>
            <a:r>
              <a:rPr lang="en-GB" dirty="0" err="1"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na</a:t>
            </a:r>
            <a:r>
              <a:rPr lang="en-GB" dirty="0"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 </a:t>
            </a:r>
            <a:r>
              <a:rPr lang="en-GB" dirty="0" err="1"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Univerzitetu</a:t>
            </a:r>
            <a:r>
              <a:rPr lang="en-GB" dirty="0"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 u </a:t>
            </a:r>
            <a:r>
              <a:rPr lang="en-GB" dirty="0" err="1"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Sarajevu</a:t>
            </a:r>
            <a:r>
              <a:rPr lang="en-GB" dirty="0"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 </a:t>
            </a:r>
            <a:r>
              <a:rPr lang="en-GB" dirty="0" err="1"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čine</a:t>
            </a:r>
            <a:r>
              <a:rPr lang="en-GB" dirty="0"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: 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Clr>
                <a:srgbClr val="C00000"/>
              </a:buClr>
              <a:buFont typeface="Wingdings" panose="05000000000000000000" pitchFamily="2" charset="2"/>
              <a:buChar char="v"/>
            </a:pPr>
            <a:r>
              <a:rPr lang="en-GB" dirty="0" err="1"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Odbor</a:t>
            </a:r>
            <a:r>
              <a:rPr lang="en-GB" dirty="0"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 za </a:t>
            </a:r>
            <a:r>
              <a:rPr lang="en-GB" dirty="0" err="1"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upravljanje</a:t>
            </a:r>
            <a:r>
              <a:rPr lang="en-GB" dirty="0"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 </a:t>
            </a:r>
            <a:r>
              <a:rPr lang="en-GB" dirty="0" err="1"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kvalietom</a:t>
            </a:r>
            <a:r>
              <a:rPr lang="en-GB" dirty="0"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, 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Clr>
                <a:srgbClr val="C00000"/>
              </a:buClr>
              <a:buFont typeface="Wingdings" panose="05000000000000000000" pitchFamily="2" charset="2"/>
              <a:buChar char="v"/>
            </a:pPr>
            <a:r>
              <a:rPr lang="en-GB" dirty="0" err="1"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Služba</a:t>
            </a:r>
            <a:r>
              <a:rPr lang="en-GB" dirty="0"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 za </a:t>
            </a:r>
            <a:r>
              <a:rPr lang="en-GB" dirty="0" err="1"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osiguranje</a:t>
            </a:r>
            <a:r>
              <a:rPr lang="en-GB" dirty="0"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 </a:t>
            </a:r>
            <a:r>
              <a:rPr lang="en-GB" dirty="0" err="1"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kvaliteta</a:t>
            </a:r>
            <a:r>
              <a:rPr lang="en-GB" dirty="0"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 </a:t>
            </a:r>
            <a:r>
              <a:rPr lang="en-GB" dirty="0" err="1"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Univerziteta</a:t>
            </a:r>
            <a:r>
              <a:rPr lang="en-GB" dirty="0"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, 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Clr>
                <a:srgbClr val="C00000"/>
              </a:buClr>
              <a:buFont typeface="Wingdings" panose="05000000000000000000" pitchFamily="2" charset="2"/>
              <a:buChar char="v"/>
            </a:pPr>
            <a:r>
              <a:rPr lang="en-GB" dirty="0" err="1"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odbori</a:t>
            </a:r>
            <a:r>
              <a:rPr lang="en-GB" dirty="0"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 za </a:t>
            </a:r>
            <a:r>
              <a:rPr lang="en-GB" dirty="0" err="1"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osiguranje</a:t>
            </a:r>
            <a:r>
              <a:rPr lang="en-GB" dirty="0"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 </a:t>
            </a:r>
            <a:r>
              <a:rPr lang="en-GB" dirty="0" err="1"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kvaliteta</a:t>
            </a:r>
            <a:r>
              <a:rPr lang="en-GB" dirty="0"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 </a:t>
            </a:r>
            <a:r>
              <a:rPr lang="en-GB" dirty="0" err="1"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na</a:t>
            </a:r>
            <a:r>
              <a:rPr lang="en-GB" dirty="0"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 </a:t>
            </a:r>
            <a:r>
              <a:rPr lang="en-GB" dirty="0" err="1"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organizacionim</a:t>
            </a:r>
            <a:r>
              <a:rPr lang="en-GB" dirty="0"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 </a:t>
            </a:r>
            <a:r>
              <a:rPr lang="en-GB" dirty="0" err="1"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jedinicama</a:t>
            </a:r>
            <a:r>
              <a:rPr lang="en-GB" dirty="0"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 </a:t>
            </a:r>
            <a:r>
              <a:rPr lang="en-GB" dirty="0" err="1"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i</a:t>
            </a:r>
            <a:r>
              <a:rPr lang="en-GB" dirty="0"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 u </a:t>
            </a:r>
            <a:r>
              <a:rPr lang="en-GB" dirty="0" err="1"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Centru</a:t>
            </a:r>
            <a:r>
              <a:rPr lang="en-GB" dirty="0"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 za </a:t>
            </a:r>
            <a:r>
              <a:rPr lang="en-GB" dirty="0" err="1"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interdisciplinarne</a:t>
            </a:r>
            <a:r>
              <a:rPr lang="en-GB" dirty="0"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 </a:t>
            </a:r>
            <a:r>
              <a:rPr lang="en-GB" dirty="0" err="1"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studije</a:t>
            </a:r>
            <a:r>
              <a:rPr lang="en-GB" dirty="0"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 (CIS), 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Clr>
                <a:srgbClr val="C00000"/>
              </a:buClr>
              <a:buFont typeface="Wingdings" panose="05000000000000000000" pitchFamily="2" charset="2"/>
              <a:buChar char="v"/>
            </a:pPr>
            <a:r>
              <a:rPr lang="en-GB" dirty="0" err="1"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uredi</a:t>
            </a:r>
            <a:r>
              <a:rPr lang="en-GB" dirty="0"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 za </a:t>
            </a:r>
            <a:r>
              <a:rPr lang="en-GB" dirty="0" err="1"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osiguranje</a:t>
            </a:r>
            <a:r>
              <a:rPr lang="en-GB" dirty="0"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 </a:t>
            </a:r>
            <a:r>
              <a:rPr lang="en-GB" dirty="0" err="1"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kvaliteta</a:t>
            </a:r>
            <a:r>
              <a:rPr lang="en-GB" dirty="0"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 </a:t>
            </a:r>
            <a:r>
              <a:rPr lang="en-GB" dirty="0" err="1"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na</a:t>
            </a:r>
            <a:r>
              <a:rPr lang="en-GB" dirty="0"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 </a:t>
            </a:r>
            <a:r>
              <a:rPr lang="en-GB" dirty="0" err="1"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organizacionim</a:t>
            </a:r>
            <a:r>
              <a:rPr lang="en-GB" dirty="0"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 </a:t>
            </a:r>
            <a:r>
              <a:rPr lang="en-GB" dirty="0" err="1"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jedinicama</a:t>
            </a:r>
            <a:r>
              <a:rPr lang="en-GB" dirty="0"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 </a:t>
            </a:r>
            <a:r>
              <a:rPr lang="en-GB" dirty="0" err="1"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i</a:t>
            </a:r>
            <a:r>
              <a:rPr lang="en-GB" dirty="0"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 </a:t>
            </a: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Clr>
                <a:srgbClr val="C00000"/>
              </a:buClr>
              <a:buFont typeface="Wingdings" panose="05000000000000000000" pitchFamily="2" charset="2"/>
              <a:buChar char="v"/>
            </a:pPr>
            <a:r>
              <a:rPr lang="en-GB" dirty="0" err="1"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stručna</a:t>
            </a:r>
            <a:r>
              <a:rPr lang="en-GB" dirty="0"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 </a:t>
            </a:r>
            <a:r>
              <a:rPr lang="en-GB" dirty="0" err="1"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i</a:t>
            </a:r>
            <a:r>
              <a:rPr lang="en-GB" dirty="0"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 </a:t>
            </a:r>
            <a:r>
              <a:rPr lang="en-GB" dirty="0" err="1"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savjetodavna</a:t>
            </a:r>
            <a:r>
              <a:rPr lang="en-GB" dirty="0"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 </a:t>
            </a:r>
            <a:r>
              <a:rPr lang="en-GB" dirty="0" err="1"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tijela</a:t>
            </a:r>
            <a:r>
              <a:rPr lang="en-GB" dirty="0"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 </a:t>
            </a:r>
            <a:r>
              <a:rPr lang="en-GB" dirty="0" err="1"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Univerziteta</a:t>
            </a:r>
            <a:r>
              <a:rPr lang="en-GB" dirty="0"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/</a:t>
            </a:r>
            <a:r>
              <a:rPr lang="en-GB" dirty="0" err="1"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organizacionih</a:t>
            </a:r>
            <a:r>
              <a:rPr lang="en-GB" dirty="0"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 </a:t>
            </a:r>
            <a:r>
              <a:rPr lang="en-GB" dirty="0" err="1"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jedinica</a:t>
            </a:r>
            <a:r>
              <a:rPr lang="en-GB" dirty="0"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 </a:t>
            </a:r>
            <a:r>
              <a:rPr lang="en-GB" dirty="0" err="1"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nadležna</a:t>
            </a:r>
            <a:r>
              <a:rPr lang="en-GB" dirty="0"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 za </a:t>
            </a:r>
            <a:r>
              <a:rPr lang="en-GB" dirty="0" err="1"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osiguranje</a:t>
            </a:r>
            <a:r>
              <a:rPr lang="en-GB" dirty="0"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 </a:t>
            </a:r>
            <a:r>
              <a:rPr lang="en-GB" dirty="0" err="1"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kvaliteta</a:t>
            </a:r>
            <a:r>
              <a:rPr lang="en-GB" dirty="0"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 u </a:t>
            </a:r>
            <a:r>
              <a:rPr lang="en-GB" dirty="0" err="1"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pojedinim</a:t>
            </a:r>
            <a:r>
              <a:rPr lang="en-GB" dirty="0"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 </a:t>
            </a:r>
            <a:r>
              <a:rPr lang="en-GB" dirty="0" err="1"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područjima</a:t>
            </a:r>
            <a:r>
              <a:rPr lang="en-GB" dirty="0"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. </a:t>
            </a:r>
            <a:endParaRPr lang="en-US" dirty="0">
              <a:latin typeface="Calibri" panose="020F0502020204030204" pitchFamily="34" charset="0"/>
              <a:ea typeface="Cambria" panose="02040503050406030204" pitchFamily="18" charset="0"/>
              <a:cs typeface="Calibri" panose="020F0502020204030204" pitchFamily="34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7F638A4-03B7-4DFF-A8C4-CA692E4D6E59}"/>
              </a:ext>
            </a:extLst>
          </p:cNvPr>
          <p:cNvSpPr/>
          <p:nvPr/>
        </p:nvSpPr>
        <p:spPr>
          <a:xfrm>
            <a:off x="5710337" y="4456462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>
              <a:spcBef>
                <a:spcPts val="600"/>
              </a:spcBef>
              <a:spcAft>
                <a:spcPts val="600"/>
              </a:spcAft>
              <a:buClr>
                <a:srgbClr val="C00000"/>
              </a:buClr>
            </a:pPr>
            <a:r>
              <a:rPr lang="en-GB" dirty="0">
                <a:solidFill>
                  <a:srgbClr val="0070C0"/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(čl.6, </a:t>
            </a:r>
            <a:r>
              <a:rPr lang="en-GB" dirty="0" err="1">
                <a:solidFill>
                  <a:srgbClr val="0070C0"/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stav</a:t>
            </a:r>
            <a:r>
              <a:rPr lang="en-GB" dirty="0">
                <a:solidFill>
                  <a:srgbClr val="0070C0"/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 (2) </a:t>
            </a:r>
            <a:r>
              <a:rPr lang="en-GB" dirty="0" err="1">
                <a:solidFill>
                  <a:srgbClr val="0070C0"/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Pravilnika</a:t>
            </a:r>
            <a:r>
              <a:rPr lang="en-GB" dirty="0">
                <a:solidFill>
                  <a:srgbClr val="0070C0"/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 o </a:t>
            </a:r>
            <a:r>
              <a:rPr lang="en-GB" dirty="0" err="1">
                <a:solidFill>
                  <a:srgbClr val="0070C0"/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sistemu</a:t>
            </a:r>
            <a:r>
              <a:rPr lang="en-GB" dirty="0">
                <a:solidFill>
                  <a:srgbClr val="0070C0"/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 </a:t>
            </a:r>
            <a:r>
              <a:rPr lang="en-GB" dirty="0" err="1">
                <a:solidFill>
                  <a:srgbClr val="0070C0"/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upravljanja</a:t>
            </a:r>
            <a:r>
              <a:rPr lang="en-GB" dirty="0">
                <a:solidFill>
                  <a:srgbClr val="0070C0"/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 </a:t>
            </a:r>
            <a:r>
              <a:rPr lang="en-GB" dirty="0" err="1">
                <a:solidFill>
                  <a:srgbClr val="0070C0"/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i</a:t>
            </a:r>
            <a:r>
              <a:rPr lang="en-GB" dirty="0">
                <a:solidFill>
                  <a:srgbClr val="0070C0"/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 </a:t>
            </a:r>
            <a:r>
              <a:rPr lang="en-GB" dirty="0" err="1">
                <a:solidFill>
                  <a:srgbClr val="0070C0"/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osiguranja</a:t>
            </a:r>
            <a:r>
              <a:rPr lang="en-GB" dirty="0">
                <a:solidFill>
                  <a:srgbClr val="0070C0"/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 </a:t>
            </a:r>
            <a:r>
              <a:rPr lang="en-GB" dirty="0" err="1">
                <a:solidFill>
                  <a:srgbClr val="0070C0"/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kvalitetom</a:t>
            </a:r>
            <a:r>
              <a:rPr lang="en-GB" dirty="0">
                <a:solidFill>
                  <a:srgbClr val="0070C0"/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): 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ABB16D5-349B-4F11-866E-DFBDDA0615EB}"/>
              </a:ext>
            </a:extLst>
          </p:cNvPr>
          <p:cNvSpPr/>
          <p:nvPr/>
        </p:nvSpPr>
        <p:spPr>
          <a:xfrm>
            <a:off x="2967134" y="5542140"/>
            <a:ext cx="8651361" cy="83099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en-GB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Ured</a:t>
            </a: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 za </a:t>
            </a:r>
            <a:r>
              <a:rPr lang="en-GB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osiguranje</a:t>
            </a: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kvaliteta</a:t>
            </a: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 je </a:t>
            </a:r>
            <a:r>
              <a:rPr lang="en-GB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stručna</a:t>
            </a: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služba</a:t>
            </a: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organizacionih</a:t>
            </a: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jedinica</a:t>
            </a: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Univerziteta</a:t>
            </a: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sa</a:t>
            </a: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najmanje</a:t>
            </a: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jednom</a:t>
            </a: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kvalificiranom</a:t>
            </a: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osobom</a:t>
            </a: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, u </a:t>
            </a:r>
            <a:r>
              <a:rPr lang="en-GB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radnom</a:t>
            </a: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odnosu</a:t>
            </a: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sa</a:t>
            </a: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 punim </a:t>
            </a:r>
            <a:r>
              <a:rPr lang="en-GB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radnim</a:t>
            </a: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vremenom</a:t>
            </a: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na</a:t>
            </a: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organizacionoj</a:t>
            </a: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jedinici</a:t>
            </a: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Univerziteta</a:t>
            </a: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.                                 </a:t>
            </a:r>
            <a:r>
              <a:rPr lang="en-GB" sz="1600" dirty="0" err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čl</a:t>
            </a:r>
            <a:r>
              <a:rPr lang="en-GB" sz="16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14. </a:t>
            </a:r>
            <a:r>
              <a:rPr lang="en-GB" sz="1600" dirty="0" err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Pravilnika</a:t>
            </a:r>
            <a:endParaRPr lang="en-GB" sz="1600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Isosceles Triangle 4">
            <a:extLst>
              <a:ext uri="{FF2B5EF4-FFF2-40B4-BE49-F238E27FC236}">
                <a16:creationId xmlns:a16="http://schemas.microsoft.com/office/drawing/2014/main" id="{4DD2E136-25A8-4455-9FC4-A397BBA0B30E}"/>
              </a:ext>
            </a:extLst>
          </p:cNvPr>
          <p:cNvSpPr/>
          <p:nvPr/>
        </p:nvSpPr>
        <p:spPr>
          <a:xfrm>
            <a:off x="522514" y="1023664"/>
            <a:ext cx="3032449" cy="3485027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>
                <a:solidFill>
                  <a:schemeClr val="bg1"/>
                </a:solidFill>
              </a:rPr>
              <a:t>QM&amp;A</a:t>
            </a:r>
          </a:p>
          <a:p>
            <a:pPr algn="ctr"/>
            <a:r>
              <a:rPr lang="en-GB" sz="4000" dirty="0">
                <a:solidFill>
                  <a:schemeClr val="bg1"/>
                </a:solidFill>
              </a:rPr>
              <a:t>UNSA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77081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53CC00-8012-487A-AF0F-68D98DF458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5294" y="1047637"/>
            <a:ext cx="2947482" cy="4601183"/>
          </a:xfrm>
        </p:spPr>
        <p:txBody>
          <a:bodyPr anchor="ctr">
            <a:normAutofit/>
          </a:bodyPr>
          <a:lstStyle/>
          <a:p>
            <a:pPr algn="ctr"/>
            <a:r>
              <a:rPr lang="en-US" sz="3200" dirty="0" err="1"/>
              <a:t>Samoevaluacij</a:t>
            </a:r>
            <a:r>
              <a:rPr lang="en-US" sz="3200" dirty="0"/>
              <a:t>-ski </a:t>
            </a:r>
            <a:r>
              <a:rPr lang="en-US" sz="3200" dirty="0" err="1"/>
              <a:t>izvještaj</a:t>
            </a:r>
            <a:endParaRPr lang="en-US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mbria" panose="02040503050406030204" pitchFamily="18" charset="0"/>
              <a:cs typeface="Calibri" panose="020F050202020403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C58D83A-A6E5-4151-AC9D-C87151E3FA3C}"/>
              </a:ext>
            </a:extLst>
          </p:cNvPr>
          <p:cNvSpPr txBox="1"/>
          <p:nvPr/>
        </p:nvSpPr>
        <p:spPr>
          <a:xfrm>
            <a:off x="0" y="6596740"/>
            <a:ext cx="12192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err="1"/>
              <a:t>Slika</a:t>
            </a:r>
            <a:r>
              <a:rPr lang="en-GB" sz="1100" dirty="0"/>
              <a:t> </a:t>
            </a:r>
            <a:r>
              <a:rPr lang="en-GB" sz="1100" dirty="0" err="1"/>
              <a:t>preuzeta</a:t>
            </a:r>
            <a:r>
              <a:rPr lang="en-GB" sz="1100" dirty="0"/>
              <a:t> </a:t>
            </a:r>
            <a:r>
              <a:rPr lang="en-GB" sz="1100" dirty="0" err="1"/>
              <a:t>iz</a:t>
            </a:r>
            <a:r>
              <a:rPr lang="en-GB" sz="1100" dirty="0"/>
              <a:t> </a:t>
            </a:r>
            <a:endParaRPr lang="en-US" sz="1100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709CD77-56F3-4919-B7C7-59AF95171F79}"/>
              </a:ext>
            </a:extLst>
          </p:cNvPr>
          <p:cNvSpPr/>
          <p:nvPr/>
        </p:nvSpPr>
        <p:spPr>
          <a:xfrm rot="16200000">
            <a:off x="10168934" y="3193595"/>
            <a:ext cx="369876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200" b="1" dirty="0">
                <a:latin typeface="Calibri" panose="020F0502020204030204" pitchFamily="34" charset="0"/>
                <a:ea typeface="Constantia" panose="02030602050306030303" pitchFamily="18" charset="0"/>
                <a:cs typeface="Times New Roman" panose="02020603050405020304" pitchFamily="18" charset="0"/>
              </a:rPr>
              <a:t>“</a:t>
            </a:r>
            <a:r>
              <a:rPr lang="en-GB" sz="1200" b="1" dirty="0" err="1">
                <a:latin typeface="Calibri" panose="020F0502020204030204" pitchFamily="34" charset="0"/>
                <a:ea typeface="Constantia" panose="02030602050306030303" pitchFamily="18" charset="0"/>
                <a:cs typeface="Times New Roman" panose="02020603050405020304" pitchFamily="18" charset="0"/>
              </a:rPr>
              <a:t>Akreditacija</a:t>
            </a:r>
            <a:r>
              <a:rPr lang="en-GB" sz="1200" b="1" dirty="0">
                <a:latin typeface="Calibri" panose="020F0502020204030204" pitchFamily="34" charset="0"/>
                <a:ea typeface="Constantia" panose="02030602050306030303" pitchFamily="18" charset="0"/>
                <a:cs typeface="Times New Roman" panose="02020603050405020304" pitchFamily="18" charset="0"/>
              </a:rPr>
              <a:t> </a:t>
            </a:r>
            <a:r>
              <a:rPr lang="en-GB" sz="1200" b="1" dirty="0" err="1">
                <a:latin typeface="Calibri" panose="020F0502020204030204" pitchFamily="34" charset="0"/>
                <a:ea typeface="Constantia" panose="02030602050306030303" pitchFamily="18" charset="0"/>
                <a:cs typeface="Times New Roman" panose="02020603050405020304" pitchFamily="18" charset="0"/>
              </a:rPr>
              <a:t>studijskih</a:t>
            </a:r>
            <a:r>
              <a:rPr lang="en-GB" sz="1200" b="1" dirty="0">
                <a:latin typeface="Calibri" panose="020F0502020204030204" pitchFamily="34" charset="0"/>
                <a:ea typeface="Constantia" panose="02030602050306030303" pitchFamily="18" charset="0"/>
                <a:cs typeface="Times New Roman" panose="02020603050405020304" pitchFamily="18" charset="0"/>
              </a:rPr>
              <a:t> </a:t>
            </a:r>
            <a:r>
              <a:rPr lang="en-GB" sz="1200" b="1" dirty="0" err="1">
                <a:latin typeface="Calibri" panose="020F0502020204030204" pitchFamily="34" charset="0"/>
                <a:ea typeface="Constantia" panose="02030602050306030303" pitchFamily="18" charset="0"/>
                <a:cs typeface="Times New Roman" panose="02020603050405020304" pitchFamily="18" charset="0"/>
              </a:rPr>
              <a:t>programa</a:t>
            </a:r>
            <a:r>
              <a:rPr lang="en-GB" sz="1200" b="1" dirty="0">
                <a:latin typeface="Calibri" panose="020F0502020204030204" pitchFamily="34" charset="0"/>
                <a:ea typeface="Constantia" panose="02030602050306030303" pitchFamily="18" charset="0"/>
                <a:cs typeface="Times New Roman" panose="02020603050405020304" pitchFamily="18" charset="0"/>
              </a:rPr>
              <a:t>”</a:t>
            </a:r>
            <a:endParaRPr lang="bs-Latn-BA" sz="1200" b="1" dirty="0">
              <a:latin typeface="Calibri" panose="020F0502020204030204" pitchFamily="34" charset="0"/>
              <a:ea typeface="Constantia" panose="02030602050306030303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GB" sz="1200" dirty="0" err="1">
                <a:latin typeface="Calibri" panose="020F0502020204030204" pitchFamily="34" charset="0"/>
                <a:ea typeface="Constantia" panose="02030602050306030303" pitchFamily="18" charset="0"/>
                <a:cs typeface="Times New Roman" panose="02020603050405020304" pitchFamily="18" charset="0"/>
              </a:rPr>
              <a:t>Rektorat</a:t>
            </a:r>
            <a:r>
              <a:rPr lang="en-GB" sz="1200" dirty="0">
                <a:latin typeface="Calibri" panose="020F0502020204030204" pitchFamily="34" charset="0"/>
                <a:ea typeface="Constantia" panose="02030602050306030303" pitchFamily="18" charset="0"/>
                <a:cs typeface="Times New Roman" panose="02020603050405020304" pitchFamily="18" charset="0"/>
              </a:rPr>
              <a:t> UNSA, 01.06.2022.</a:t>
            </a:r>
            <a:endParaRPr lang="en-US" sz="1200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6DBF729-BCF0-4147-A628-1DFEC8272F48}"/>
              </a:ext>
            </a:extLst>
          </p:cNvPr>
          <p:cNvSpPr/>
          <p:nvPr/>
        </p:nvSpPr>
        <p:spPr>
          <a:xfrm>
            <a:off x="4062829" y="834245"/>
            <a:ext cx="6096000" cy="3276282"/>
          </a:xfrm>
          <a:prstGeom prst="rect">
            <a:avLst/>
          </a:prstGeom>
        </p:spPr>
        <p:txBody>
          <a:bodyPr>
            <a:spAutoFit/>
          </a:bodyPr>
          <a:lstStyle/>
          <a:p>
            <a:pPr marL="452438" indent="-452438">
              <a:lnSpc>
                <a:spcPct val="150000"/>
              </a:lnSpc>
              <a:buClr>
                <a:srgbClr val="0070C0"/>
              </a:buClr>
              <a:buFont typeface="Wingdings" panose="05000000000000000000" pitchFamily="2" charset="2"/>
              <a:buChar char="q"/>
            </a:pPr>
            <a:r>
              <a:rPr lang="en-GB" sz="2000" dirty="0">
                <a:latin typeface="Calibri" panose="020F0502020204030204" pitchFamily="34" charset="0"/>
                <a:cs typeface="Calibri" panose="020F0502020204030204" pitchFamily="34" charset="0"/>
              </a:rPr>
              <a:t>Ko </a:t>
            </a:r>
            <a:r>
              <a:rPr lang="en-GB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priprema</a:t>
            </a:r>
            <a:r>
              <a:rPr lang="en-GB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samoevaluacijski</a:t>
            </a:r>
            <a:r>
              <a:rPr lang="en-GB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izvještaj</a:t>
            </a:r>
            <a:r>
              <a:rPr lang="en-GB" sz="2000" dirty="0">
                <a:latin typeface="Calibri" panose="020F0502020204030204" pitchFamily="34" charset="0"/>
                <a:cs typeface="Calibri" panose="020F0502020204030204" pitchFamily="34" charset="0"/>
              </a:rPr>
              <a:t>?</a:t>
            </a:r>
            <a:endParaRPr 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2438" indent="-452438">
              <a:lnSpc>
                <a:spcPct val="150000"/>
              </a:lnSpc>
              <a:buClr>
                <a:srgbClr val="0070C0"/>
              </a:buClr>
              <a:buFont typeface="Wingdings" panose="05000000000000000000" pitchFamily="2" charset="2"/>
              <a:buChar char="q"/>
            </a:pPr>
            <a:r>
              <a:rPr lang="en-GB" sz="2000" dirty="0">
                <a:latin typeface="Calibri" panose="020F0502020204030204" pitchFamily="34" charset="0"/>
                <a:cs typeface="Calibri" panose="020F0502020204030204" pitchFamily="34" charset="0"/>
              </a:rPr>
              <a:t>U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svim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segmentima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studenti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trebaju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biti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uključeni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kao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ravnopravni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partneri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!</a:t>
            </a:r>
          </a:p>
          <a:p>
            <a:pPr marL="452438" indent="-452438">
              <a:lnSpc>
                <a:spcPct val="150000"/>
              </a:lnSpc>
              <a:buClr>
                <a:srgbClr val="0070C0"/>
              </a:buClr>
              <a:buFont typeface="Wingdings" panose="05000000000000000000" pitchFamily="2" charset="2"/>
              <a:buChar char="q"/>
            </a:pPr>
            <a:r>
              <a:rPr lang="en-GB" sz="2000" dirty="0"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ve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mora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biti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dokumentovano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! (</a:t>
            </a:r>
            <a:r>
              <a:rPr lang="en-US" sz="20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WEB </a:t>
            </a:r>
            <a:r>
              <a:rPr lang="en-US" sz="2000" dirty="0" err="1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stranice</a:t>
            </a:r>
            <a:r>
              <a:rPr lang="en-US" sz="20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UNSA </a:t>
            </a:r>
            <a:r>
              <a:rPr lang="en-US" sz="2000" dirty="0" err="1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sz="20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OJ </a:t>
            </a:r>
            <a:r>
              <a:rPr lang="en-US" sz="2000" dirty="0" err="1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ažurirane</a:t>
            </a:r>
            <a:r>
              <a:rPr lang="en-US" sz="20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 marL="452438" indent="-452438">
              <a:lnSpc>
                <a:spcPct val="150000"/>
              </a:lnSpc>
              <a:buClr>
                <a:srgbClr val="0070C0"/>
              </a:buClr>
              <a:buFont typeface="Wingdings" panose="05000000000000000000" pitchFamily="2" charset="2"/>
              <a:buChar char="q"/>
            </a:pP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Zašto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je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važna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samoevaluacija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studijskih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programa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?</a:t>
            </a:r>
          </a:p>
          <a:p>
            <a:pPr marL="452438" indent="-452438">
              <a:lnSpc>
                <a:spcPct val="150000"/>
              </a:lnSpc>
              <a:buClr>
                <a:srgbClr val="0070C0"/>
              </a:buClr>
              <a:buFont typeface="Wingdings" panose="05000000000000000000" pitchFamily="2" charset="2"/>
              <a:buChar char="q"/>
            </a:pPr>
            <a:endParaRPr 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0" name="Picture 2" descr="https://www.integrify.com/site/assets/files/2438/quality-assurance-workflow.png">
            <a:extLst>
              <a:ext uri="{FF2B5EF4-FFF2-40B4-BE49-F238E27FC236}">
                <a16:creationId xmlns:a16="http://schemas.microsoft.com/office/drawing/2014/main" id="{850709B1-5865-4360-A555-E108CE636E5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6293" y="4871761"/>
            <a:ext cx="3461657" cy="16682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76807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53CC00-8012-487A-AF0F-68D98DF458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5294" y="1047637"/>
            <a:ext cx="2947482" cy="4601183"/>
          </a:xfrm>
        </p:spPr>
        <p:txBody>
          <a:bodyPr anchor="t"/>
          <a:lstStyle/>
          <a:p>
            <a:pPr algn="ctr"/>
            <a:r>
              <a:rPr lang="en-GB" dirty="0" err="1"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Kriterij</a:t>
            </a:r>
            <a:r>
              <a:rPr lang="en-GB" dirty="0"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 </a:t>
            </a:r>
            <a:r>
              <a:rPr lang="bs-Latn-BA" dirty="0"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 1:</a:t>
            </a:r>
            <a:br>
              <a:rPr lang="bs-Latn-BA" dirty="0">
                <a:solidFill>
                  <a:schemeClr val="accent3">
                    <a:lumMod val="20000"/>
                    <a:lumOff val="80000"/>
                  </a:schemeClr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</a:br>
            <a:br>
              <a:rPr lang="bs-Latn-BA" dirty="0"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</a:br>
            <a:br>
              <a:rPr lang="bs-Latn-BA" dirty="0"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</a:br>
            <a:r>
              <a:rPr lang="en-US" dirty="0" err="1"/>
              <a:t>Politika</a:t>
            </a:r>
            <a:r>
              <a:rPr lang="en-US" dirty="0"/>
              <a:t> </a:t>
            </a:r>
            <a:r>
              <a:rPr lang="en-US" dirty="0" err="1"/>
              <a:t>osiguranja</a:t>
            </a:r>
            <a:r>
              <a:rPr lang="en-US" dirty="0"/>
              <a:t> </a:t>
            </a:r>
            <a:r>
              <a:rPr lang="en-US" dirty="0" err="1"/>
              <a:t>kvaliteta</a:t>
            </a:r>
            <a:r>
              <a:rPr lang="en-US" dirty="0"/>
              <a:t> </a:t>
            </a:r>
            <a:r>
              <a:rPr lang="en-US" dirty="0" err="1"/>
              <a:t>studijskih</a:t>
            </a:r>
            <a:r>
              <a:rPr lang="en-US" dirty="0"/>
              <a:t> </a:t>
            </a:r>
            <a:r>
              <a:rPr lang="en-US" dirty="0" err="1"/>
              <a:t>programa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mbria" panose="02040503050406030204" pitchFamily="18" charset="0"/>
              <a:cs typeface="Calibri" panose="020F050202020403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C58D83A-A6E5-4151-AC9D-C87151E3FA3C}"/>
              </a:ext>
            </a:extLst>
          </p:cNvPr>
          <p:cNvSpPr txBox="1"/>
          <p:nvPr/>
        </p:nvSpPr>
        <p:spPr>
          <a:xfrm>
            <a:off x="0" y="6596740"/>
            <a:ext cx="12192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err="1"/>
              <a:t>Slika</a:t>
            </a:r>
            <a:r>
              <a:rPr lang="en-GB" sz="1100" dirty="0"/>
              <a:t> </a:t>
            </a:r>
            <a:r>
              <a:rPr lang="en-GB" sz="1100" dirty="0" err="1"/>
              <a:t>preuzeta</a:t>
            </a:r>
            <a:r>
              <a:rPr lang="en-GB" sz="1100" dirty="0"/>
              <a:t> </a:t>
            </a:r>
            <a:r>
              <a:rPr lang="en-GB" sz="1100" dirty="0" err="1"/>
              <a:t>iz</a:t>
            </a:r>
            <a:r>
              <a:rPr lang="en-GB" sz="1100" dirty="0"/>
              <a:t> </a:t>
            </a:r>
            <a:endParaRPr lang="en-US" sz="1100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C937608-7F75-42D2-8472-3F8F1C0CA7DA}"/>
              </a:ext>
            </a:extLst>
          </p:cNvPr>
          <p:cNvSpPr/>
          <p:nvPr/>
        </p:nvSpPr>
        <p:spPr>
          <a:xfrm>
            <a:off x="3593455" y="1337048"/>
            <a:ext cx="7753350" cy="4118820"/>
          </a:xfrm>
          <a:prstGeom prst="rect">
            <a:avLst/>
          </a:prstGeom>
          <a:ln w="15875"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marL="447675" indent="-447675" algn="just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1.1.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Visokoškolska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ustanova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ima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usvojenu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javno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dostupnu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politiku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unutrašnjeg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osiguranja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kvaliteta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studijskih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programa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kao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dio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njenog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strateškog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upravljanja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</a:p>
          <a:p>
            <a:pPr marL="447675" indent="-447675" algn="just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1.2.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Politika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osiguranja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kvaliteta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studijskih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programa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je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usmjerena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na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promociju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istraživačkog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rada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učenja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poučavanja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mobilnosti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internacionalizacije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na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studijski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programima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kao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sprečavanju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plagijata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radova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nastavnika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završnih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radova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studenata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na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svim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ciklusima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studija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</a:p>
          <a:p>
            <a:pPr marL="447675" indent="-447675" algn="just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1.3.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Politika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podržava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razvoj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kulture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kvalitete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u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kojoj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svi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unutarnji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sudionici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doprinose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kvaliteti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studijskih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programa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te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definira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način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uključivanja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vanjske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sudionika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u tome.</a:t>
            </a:r>
            <a:endParaRPr lang="en-US" sz="200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7" name="Graphic 6" descr="Flower without stem">
            <a:extLst>
              <a:ext uri="{FF2B5EF4-FFF2-40B4-BE49-F238E27FC236}">
                <a16:creationId xmlns:a16="http://schemas.microsoft.com/office/drawing/2014/main" id="{CA123F9C-123D-4162-A27E-B3FEF14FE9A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522277" y="-6365"/>
            <a:ext cx="667882" cy="667882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CAD737D3-4E16-4525-A9D9-A44EB8F14B19}"/>
              </a:ext>
            </a:extLst>
          </p:cNvPr>
          <p:cNvSpPr/>
          <p:nvPr/>
        </p:nvSpPr>
        <p:spPr>
          <a:xfrm>
            <a:off x="0" y="-6365"/>
            <a:ext cx="7595417" cy="36933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en-US" dirty="0" err="1"/>
              <a:t>Kriteriji</a:t>
            </a:r>
            <a:r>
              <a:rPr lang="en-US" dirty="0"/>
              <a:t> za </a:t>
            </a:r>
            <a:r>
              <a:rPr lang="en-US" dirty="0" err="1"/>
              <a:t>akreditaciju</a:t>
            </a:r>
            <a:r>
              <a:rPr lang="en-US" dirty="0"/>
              <a:t> </a:t>
            </a:r>
            <a:r>
              <a:rPr lang="en-US" dirty="0" err="1"/>
              <a:t>studijskih</a:t>
            </a:r>
            <a:r>
              <a:rPr lang="en-US" dirty="0"/>
              <a:t> </a:t>
            </a:r>
            <a:r>
              <a:rPr lang="en-US" dirty="0" err="1"/>
              <a:t>programa</a:t>
            </a:r>
            <a:r>
              <a:rPr lang="en-US" dirty="0"/>
              <a:t> </a:t>
            </a:r>
            <a:r>
              <a:rPr lang="en-US" dirty="0" err="1"/>
              <a:t>prvog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drugog</a:t>
            </a:r>
            <a:r>
              <a:rPr lang="en-US" dirty="0"/>
              <a:t> </a:t>
            </a:r>
            <a:r>
              <a:rPr lang="en-US" dirty="0" err="1"/>
              <a:t>ciklusa</a:t>
            </a: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4EFF2C8-0095-44C3-BFB7-B64B0CFBE3AF}"/>
              </a:ext>
            </a:extLst>
          </p:cNvPr>
          <p:cNvSpPr/>
          <p:nvPr/>
        </p:nvSpPr>
        <p:spPr>
          <a:xfrm rot="16200000">
            <a:off x="10168934" y="3193595"/>
            <a:ext cx="369876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200" b="1" dirty="0">
                <a:latin typeface="Calibri" panose="020F0502020204030204" pitchFamily="34" charset="0"/>
                <a:ea typeface="Constantia" panose="02030602050306030303" pitchFamily="18" charset="0"/>
                <a:cs typeface="Times New Roman" panose="02020603050405020304" pitchFamily="18" charset="0"/>
              </a:rPr>
              <a:t>“</a:t>
            </a:r>
            <a:r>
              <a:rPr lang="en-GB" sz="1200" b="1" dirty="0" err="1">
                <a:latin typeface="Calibri" panose="020F0502020204030204" pitchFamily="34" charset="0"/>
                <a:ea typeface="Constantia" panose="02030602050306030303" pitchFamily="18" charset="0"/>
                <a:cs typeface="Times New Roman" panose="02020603050405020304" pitchFamily="18" charset="0"/>
              </a:rPr>
              <a:t>Akreditacija</a:t>
            </a:r>
            <a:r>
              <a:rPr lang="en-GB" sz="1200" b="1" dirty="0">
                <a:latin typeface="Calibri" panose="020F0502020204030204" pitchFamily="34" charset="0"/>
                <a:ea typeface="Constantia" panose="02030602050306030303" pitchFamily="18" charset="0"/>
                <a:cs typeface="Times New Roman" panose="02020603050405020304" pitchFamily="18" charset="0"/>
              </a:rPr>
              <a:t> </a:t>
            </a:r>
            <a:r>
              <a:rPr lang="en-GB" sz="1200" b="1" dirty="0" err="1">
                <a:latin typeface="Calibri" panose="020F0502020204030204" pitchFamily="34" charset="0"/>
                <a:ea typeface="Constantia" panose="02030602050306030303" pitchFamily="18" charset="0"/>
                <a:cs typeface="Times New Roman" panose="02020603050405020304" pitchFamily="18" charset="0"/>
              </a:rPr>
              <a:t>studijskih</a:t>
            </a:r>
            <a:r>
              <a:rPr lang="en-GB" sz="1200" b="1" dirty="0">
                <a:latin typeface="Calibri" panose="020F0502020204030204" pitchFamily="34" charset="0"/>
                <a:ea typeface="Constantia" panose="02030602050306030303" pitchFamily="18" charset="0"/>
                <a:cs typeface="Times New Roman" panose="02020603050405020304" pitchFamily="18" charset="0"/>
              </a:rPr>
              <a:t> </a:t>
            </a:r>
            <a:r>
              <a:rPr lang="en-GB" sz="1200" b="1" dirty="0" err="1">
                <a:latin typeface="Calibri" panose="020F0502020204030204" pitchFamily="34" charset="0"/>
                <a:ea typeface="Constantia" panose="02030602050306030303" pitchFamily="18" charset="0"/>
                <a:cs typeface="Times New Roman" panose="02020603050405020304" pitchFamily="18" charset="0"/>
              </a:rPr>
              <a:t>programa</a:t>
            </a:r>
            <a:r>
              <a:rPr lang="en-GB" sz="1200" b="1" dirty="0">
                <a:latin typeface="Calibri" panose="020F0502020204030204" pitchFamily="34" charset="0"/>
                <a:ea typeface="Constantia" panose="02030602050306030303" pitchFamily="18" charset="0"/>
                <a:cs typeface="Times New Roman" panose="02020603050405020304" pitchFamily="18" charset="0"/>
              </a:rPr>
              <a:t>”</a:t>
            </a:r>
            <a:endParaRPr lang="bs-Latn-BA" sz="1200" b="1" dirty="0">
              <a:latin typeface="Calibri" panose="020F0502020204030204" pitchFamily="34" charset="0"/>
              <a:ea typeface="Constantia" panose="02030602050306030303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GB" sz="1200" dirty="0" err="1">
                <a:latin typeface="Calibri" panose="020F0502020204030204" pitchFamily="34" charset="0"/>
                <a:ea typeface="Constantia" panose="02030602050306030303" pitchFamily="18" charset="0"/>
                <a:cs typeface="Times New Roman" panose="02020603050405020304" pitchFamily="18" charset="0"/>
              </a:rPr>
              <a:t>Rektorat</a:t>
            </a:r>
            <a:r>
              <a:rPr lang="en-GB" sz="1200" dirty="0">
                <a:latin typeface="Calibri" panose="020F0502020204030204" pitchFamily="34" charset="0"/>
                <a:ea typeface="Constantia" panose="02030602050306030303" pitchFamily="18" charset="0"/>
                <a:cs typeface="Times New Roman" panose="02020603050405020304" pitchFamily="18" charset="0"/>
              </a:rPr>
              <a:t> UNSA, 01.06.2022.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4342075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53CC00-8012-487A-AF0F-68D98DF458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5294" y="1047637"/>
            <a:ext cx="2947482" cy="4601183"/>
          </a:xfrm>
        </p:spPr>
        <p:txBody>
          <a:bodyPr anchor="t"/>
          <a:lstStyle/>
          <a:p>
            <a:pPr algn="ctr"/>
            <a:r>
              <a:rPr lang="en-GB" dirty="0" err="1"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Kriterij</a:t>
            </a:r>
            <a:r>
              <a:rPr lang="en-GB" dirty="0"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 </a:t>
            </a:r>
            <a:r>
              <a:rPr lang="bs-Latn-BA" dirty="0"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 1:</a:t>
            </a:r>
            <a:br>
              <a:rPr lang="bs-Latn-BA" dirty="0">
                <a:solidFill>
                  <a:schemeClr val="accent3">
                    <a:lumMod val="20000"/>
                    <a:lumOff val="80000"/>
                  </a:schemeClr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</a:br>
            <a:br>
              <a:rPr lang="bs-Latn-BA" dirty="0"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</a:br>
            <a:br>
              <a:rPr lang="bs-Latn-BA" dirty="0"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</a:br>
            <a:r>
              <a:rPr lang="en-US" dirty="0" err="1"/>
              <a:t>Politika</a:t>
            </a:r>
            <a:r>
              <a:rPr lang="en-US" dirty="0"/>
              <a:t> </a:t>
            </a:r>
            <a:r>
              <a:rPr lang="en-US" dirty="0" err="1"/>
              <a:t>osiguranja</a:t>
            </a:r>
            <a:r>
              <a:rPr lang="en-US" dirty="0"/>
              <a:t> </a:t>
            </a:r>
            <a:r>
              <a:rPr lang="en-US" dirty="0" err="1"/>
              <a:t>kvaliteta</a:t>
            </a:r>
            <a:r>
              <a:rPr lang="en-US" dirty="0"/>
              <a:t> </a:t>
            </a:r>
            <a:r>
              <a:rPr lang="en-US" dirty="0" err="1"/>
              <a:t>studijskih</a:t>
            </a:r>
            <a:r>
              <a:rPr lang="en-US" dirty="0"/>
              <a:t> </a:t>
            </a:r>
            <a:r>
              <a:rPr lang="en-US" dirty="0" err="1"/>
              <a:t>programa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mbria" panose="02040503050406030204" pitchFamily="18" charset="0"/>
              <a:cs typeface="Calibri" panose="020F050202020403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C58D83A-A6E5-4151-AC9D-C87151E3FA3C}"/>
              </a:ext>
            </a:extLst>
          </p:cNvPr>
          <p:cNvSpPr txBox="1"/>
          <p:nvPr/>
        </p:nvSpPr>
        <p:spPr>
          <a:xfrm>
            <a:off x="0" y="6596740"/>
            <a:ext cx="12192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/>
              <a:t>* </a:t>
            </a:r>
            <a:r>
              <a:rPr lang="en-GB" sz="1100" dirty="0" err="1"/>
              <a:t>Tekst</a:t>
            </a:r>
            <a:r>
              <a:rPr lang="en-GB" sz="1100" dirty="0"/>
              <a:t> </a:t>
            </a:r>
            <a:r>
              <a:rPr lang="en-GB" sz="1100" dirty="0" err="1"/>
              <a:t>preuzet</a:t>
            </a:r>
            <a:r>
              <a:rPr lang="en-GB" sz="1100" dirty="0"/>
              <a:t> </a:t>
            </a:r>
            <a:r>
              <a:rPr lang="en-GB" sz="1100" dirty="0" err="1"/>
              <a:t>iz</a:t>
            </a:r>
            <a:r>
              <a:rPr lang="en-GB" sz="1100" dirty="0"/>
              <a:t> </a:t>
            </a:r>
            <a:r>
              <a:rPr lang="en-GB" sz="1100" dirty="0" err="1"/>
              <a:t>prezentacije</a:t>
            </a:r>
            <a:r>
              <a:rPr lang="en-GB" sz="1100" dirty="0"/>
              <a:t> HEA </a:t>
            </a:r>
            <a:r>
              <a:rPr lang="en-GB" sz="1100" dirty="0" err="1"/>
              <a:t>BiH</a:t>
            </a:r>
            <a:r>
              <a:rPr lang="en-GB" sz="1100" dirty="0"/>
              <a:t>, Banja Luka / Sarajevo, </a:t>
            </a:r>
            <a:r>
              <a:rPr lang="en-GB" sz="1100" dirty="0" err="1"/>
              <a:t>oktobar</a:t>
            </a:r>
            <a:r>
              <a:rPr lang="en-GB" sz="1100" dirty="0"/>
              <a:t> 2017.</a:t>
            </a:r>
            <a:endParaRPr lang="en-US" sz="1100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C937608-7F75-42D2-8472-3F8F1C0CA7DA}"/>
              </a:ext>
            </a:extLst>
          </p:cNvPr>
          <p:cNvSpPr/>
          <p:nvPr/>
        </p:nvSpPr>
        <p:spPr>
          <a:xfrm>
            <a:off x="3593455" y="814534"/>
            <a:ext cx="7753350" cy="1133387"/>
          </a:xfrm>
          <a:prstGeom prst="rect">
            <a:avLst/>
          </a:prstGeom>
          <a:ln w="15875"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marL="447675" indent="-447675" algn="just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1.1.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Visokoškolska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ustanova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ima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usvojenu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javno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dostupnu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politiku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unutrašnjeg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osiguranja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kvaliteta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studijskih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programa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kao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dio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njenog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strateškog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upravljanja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</a:p>
        </p:txBody>
      </p:sp>
      <p:pic>
        <p:nvPicPr>
          <p:cNvPr id="7" name="Graphic 6" descr="Flower without stem">
            <a:extLst>
              <a:ext uri="{FF2B5EF4-FFF2-40B4-BE49-F238E27FC236}">
                <a16:creationId xmlns:a16="http://schemas.microsoft.com/office/drawing/2014/main" id="{CA123F9C-123D-4162-A27E-B3FEF14FE9A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522277" y="-6365"/>
            <a:ext cx="667882" cy="667882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CAD737D3-4E16-4525-A9D9-A44EB8F14B19}"/>
              </a:ext>
            </a:extLst>
          </p:cNvPr>
          <p:cNvSpPr/>
          <p:nvPr/>
        </p:nvSpPr>
        <p:spPr>
          <a:xfrm>
            <a:off x="0" y="-6365"/>
            <a:ext cx="7595417" cy="36933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en-US" dirty="0" err="1"/>
              <a:t>Kriteriji</a:t>
            </a:r>
            <a:r>
              <a:rPr lang="en-US" dirty="0"/>
              <a:t> za </a:t>
            </a:r>
            <a:r>
              <a:rPr lang="en-US" dirty="0" err="1"/>
              <a:t>akreditaciju</a:t>
            </a:r>
            <a:r>
              <a:rPr lang="en-US" dirty="0"/>
              <a:t> </a:t>
            </a:r>
            <a:r>
              <a:rPr lang="en-US" dirty="0" err="1"/>
              <a:t>studijskih</a:t>
            </a:r>
            <a:r>
              <a:rPr lang="en-US" dirty="0"/>
              <a:t> </a:t>
            </a:r>
            <a:r>
              <a:rPr lang="en-US" dirty="0" err="1"/>
              <a:t>programa</a:t>
            </a:r>
            <a:r>
              <a:rPr lang="en-US" dirty="0"/>
              <a:t> </a:t>
            </a:r>
            <a:r>
              <a:rPr lang="en-US" dirty="0" err="1"/>
              <a:t>prvog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drugog</a:t>
            </a:r>
            <a:r>
              <a:rPr lang="en-US" dirty="0"/>
              <a:t> </a:t>
            </a:r>
            <a:r>
              <a:rPr lang="en-US" dirty="0" err="1"/>
              <a:t>ciklusa</a:t>
            </a: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AEAEF18-FD4C-44F5-BC13-17C4DAAE5DC3}"/>
              </a:ext>
            </a:extLst>
          </p:cNvPr>
          <p:cNvSpPr/>
          <p:nvPr/>
        </p:nvSpPr>
        <p:spPr>
          <a:xfrm>
            <a:off x="4009834" y="2183240"/>
            <a:ext cx="7336971" cy="163224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10000"/>
              </a:lnSpc>
              <a:spcBef>
                <a:spcPts val="300"/>
              </a:spcBef>
              <a:buClr>
                <a:srgbClr val="7D93A0"/>
              </a:buClr>
              <a:buSzPct val="80000"/>
              <a:buFont typeface="Arial" panose="020B0604020202020204" pitchFamily="34" charset="0"/>
              <a:buChar char="̶"/>
            </a:pPr>
            <a:r>
              <a:rPr lang="bs-Latn-BA" altLang="en-US" sz="17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Navedite link do weba s objavljenim</a:t>
            </a:r>
            <a:r>
              <a:rPr lang="en-US" altLang="en-US" sz="17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bs-Latn-BA" altLang="en-US" sz="17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dokumentom </a:t>
            </a:r>
            <a:r>
              <a:rPr lang="en-US" altLang="en-US" sz="1700" dirty="0" err="1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politik</a:t>
            </a:r>
            <a:r>
              <a:rPr lang="bs-Latn-BA" altLang="en-US" sz="17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a</a:t>
            </a:r>
            <a:r>
              <a:rPr lang="en-US" altLang="en-US" sz="17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1700" dirty="0" err="1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unutrašnjeg</a:t>
            </a:r>
            <a:r>
              <a:rPr lang="en-US" altLang="en-US" sz="17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bs-Latn-BA" altLang="en-US" sz="17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OK</a:t>
            </a:r>
            <a:r>
              <a:rPr lang="en-US" altLang="en-US" sz="17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bs-Latn-BA" altLang="en-US" sz="17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SP, </a:t>
            </a:r>
          </a:p>
          <a:p>
            <a:pPr marL="285750" indent="-285750" algn="just">
              <a:lnSpc>
                <a:spcPct val="110000"/>
              </a:lnSpc>
              <a:spcBef>
                <a:spcPts val="300"/>
              </a:spcBef>
              <a:buClr>
                <a:srgbClr val="7D93A0"/>
              </a:buClr>
              <a:buSzPct val="80000"/>
              <a:buFont typeface="Arial" panose="020B0604020202020204" pitchFamily="34" charset="0"/>
              <a:buChar char="̶"/>
            </a:pPr>
            <a:r>
              <a:rPr lang="bs-Latn-BA" altLang="en-US" sz="17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Kako je ovaj dokument povezan sa nekim strateškim dokumentom, npr. Strategija razvoja OK na VŠU, Pravilnik kvaliteta...). </a:t>
            </a:r>
          </a:p>
          <a:p>
            <a:pPr marL="285750" indent="-285750" algn="just">
              <a:lnSpc>
                <a:spcPct val="110000"/>
              </a:lnSpc>
              <a:spcBef>
                <a:spcPts val="300"/>
              </a:spcBef>
              <a:buClr>
                <a:srgbClr val="7D93A0"/>
              </a:buClr>
              <a:buSzPct val="80000"/>
              <a:buFont typeface="Arial" panose="020B0604020202020204" pitchFamily="34" charset="0"/>
              <a:buChar char="̶"/>
            </a:pPr>
            <a:r>
              <a:rPr lang="bs-Latn-BA" altLang="en-US" sz="17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Koje tijelo je i kada usvojilo politiku unutrašnjeg OK SP</a:t>
            </a:r>
          </a:p>
          <a:p>
            <a:pPr marL="285750" indent="-285750" algn="just">
              <a:lnSpc>
                <a:spcPct val="110000"/>
              </a:lnSpc>
              <a:spcBef>
                <a:spcPts val="300"/>
              </a:spcBef>
              <a:buClr>
                <a:srgbClr val="7D93A0"/>
              </a:buClr>
              <a:buSzPct val="80000"/>
              <a:buFont typeface="Arial" panose="020B0604020202020204" pitchFamily="34" charset="0"/>
              <a:buChar char="̶"/>
            </a:pPr>
            <a:r>
              <a:rPr lang="bs-Latn-BA" altLang="en-US" sz="17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Osvrt na prethodnu verziju i reviziju do </a:t>
            </a:r>
            <a:r>
              <a:rPr lang="en-GB" altLang="en-US" sz="1700" dirty="0" err="1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aktelne</a:t>
            </a:r>
            <a:r>
              <a:rPr lang="en-GB" altLang="en-US" sz="17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 politike.*</a:t>
            </a:r>
            <a:endParaRPr lang="bs-Latn-BA" altLang="en-US" sz="17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3083287-4031-4D9A-815C-A77ADE0F1901}"/>
              </a:ext>
            </a:extLst>
          </p:cNvPr>
          <p:cNvSpPr/>
          <p:nvPr/>
        </p:nvSpPr>
        <p:spPr>
          <a:xfrm rot="16200000">
            <a:off x="10168934" y="3193595"/>
            <a:ext cx="369876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200" b="1" dirty="0">
                <a:latin typeface="Calibri" panose="020F0502020204030204" pitchFamily="34" charset="0"/>
                <a:ea typeface="Constantia" panose="02030602050306030303" pitchFamily="18" charset="0"/>
                <a:cs typeface="Times New Roman" panose="02020603050405020304" pitchFamily="18" charset="0"/>
              </a:rPr>
              <a:t>“</a:t>
            </a:r>
            <a:r>
              <a:rPr lang="en-GB" sz="1200" b="1" dirty="0" err="1">
                <a:latin typeface="Calibri" panose="020F0502020204030204" pitchFamily="34" charset="0"/>
                <a:ea typeface="Constantia" panose="02030602050306030303" pitchFamily="18" charset="0"/>
                <a:cs typeface="Times New Roman" panose="02020603050405020304" pitchFamily="18" charset="0"/>
              </a:rPr>
              <a:t>Akreditacija</a:t>
            </a:r>
            <a:r>
              <a:rPr lang="en-GB" sz="1200" b="1" dirty="0">
                <a:latin typeface="Calibri" panose="020F0502020204030204" pitchFamily="34" charset="0"/>
                <a:ea typeface="Constantia" panose="02030602050306030303" pitchFamily="18" charset="0"/>
                <a:cs typeface="Times New Roman" panose="02020603050405020304" pitchFamily="18" charset="0"/>
              </a:rPr>
              <a:t> </a:t>
            </a:r>
            <a:r>
              <a:rPr lang="en-GB" sz="1200" b="1" dirty="0" err="1">
                <a:latin typeface="Calibri" panose="020F0502020204030204" pitchFamily="34" charset="0"/>
                <a:ea typeface="Constantia" panose="02030602050306030303" pitchFamily="18" charset="0"/>
                <a:cs typeface="Times New Roman" panose="02020603050405020304" pitchFamily="18" charset="0"/>
              </a:rPr>
              <a:t>studijskih</a:t>
            </a:r>
            <a:r>
              <a:rPr lang="en-GB" sz="1200" b="1" dirty="0">
                <a:latin typeface="Calibri" panose="020F0502020204030204" pitchFamily="34" charset="0"/>
                <a:ea typeface="Constantia" panose="02030602050306030303" pitchFamily="18" charset="0"/>
                <a:cs typeface="Times New Roman" panose="02020603050405020304" pitchFamily="18" charset="0"/>
              </a:rPr>
              <a:t> </a:t>
            </a:r>
            <a:r>
              <a:rPr lang="en-GB" sz="1200" b="1" dirty="0" err="1">
                <a:latin typeface="Calibri" panose="020F0502020204030204" pitchFamily="34" charset="0"/>
                <a:ea typeface="Constantia" panose="02030602050306030303" pitchFamily="18" charset="0"/>
                <a:cs typeface="Times New Roman" panose="02020603050405020304" pitchFamily="18" charset="0"/>
              </a:rPr>
              <a:t>programa</a:t>
            </a:r>
            <a:r>
              <a:rPr lang="en-GB" sz="1200" b="1" dirty="0">
                <a:latin typeface="Calibri" panose="020F0502020204030204" pitchFamily="34" charset="0"/>
                <a:ea typeface="Constantia" panose="02030602050306030303" pitchFamily="18" charset="0"/>
                <a:cs typeface="Times New Roman" panose="02020603050405020304" pitchFamily="18" charset="0"/>
              </a:rPr>
              <a:t>”</a:t>
            </a:r>
            <a:endParaRPr lang="bs-Latn-BA" sz="1200" b="1" dirty="0">
              <a:latin typeface="Calibri" panose="020F0502020204030204" pitchFamily="34" charset="0"/>
              <a:ea typeface="Constantia" panose="02030602050306030303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GB" sz="1200" dirty="0" err="1">
                <a:latin typeface="Calibri" panose="020F0502020204030204" pitchFamily="34" charset="0"/>
                <a:ea typeface="Constantia" panose="02030602050306030303" pitchFamily="18" charset="0"/>
                <a:cs typeface="Times New Roman" panose="02020603050405020304" pitchFamily="18" charset="0"/>
              </a:rPr>
              <a:t>Rektorat</a:t>
            </a:r>
            <a:r>
              <a:rPr lang="en-GB" sz="1200" dirty="0">
                <a:latin typeface="Calibri" panose="020F0502020204030204" pitchFamily="34" charset="0"/>
                <a:ea typeface="Constantia" panose="02030602050306030303" pitchFamily="18" charset="0"/>
                <a:cs typeface="Times New Roman" panose="02020603050405020304" pitchFamily="18" charset="0"/>
              </a:rPr>
              <a:t> UNSA, 01.06.2022.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762625021"/>
      </p:ext>
    </p:extLst>
  </p:cSld>
  <p:clrMapOvr>
    <a:masterClrMapping/>
  </p:clrMapOvr>
</p:sld>
</file>

<file path=ppt/theme/theme1.xml><?xml version="1.0" encoding="utf-8"?>
<a:theme xmlns:a="http://schemas.openxmlformats.org/drawingml/2006/main" name="Fra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Frame</Template>
  <TotalTime>1079</TotalTime>
  <Words>4844</Words>
  <Application>Microsoft Office PowerPoint</Application>
  <PresentationFormat>Widescreen</PresentationFormat>
  <Paragraphs>317</Paragraphs>
  <Slides>30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41" baseType="lpstr">
      <vt:lpstr>Arial</vt:lpstr>
      <vt:lpstr>Calibri</vt:lpstr>
      <vt:lpstr>Cambria</vt:lpstr>
      <vt:lpstr>Constantia</vt:lpstr>
      <vt:lpstr>Corbel</vt:lpstr>
      <vt:lpstr>Neue Haas Grotesk Text Pro Blac</vt:lpstr>
      <vt:lpstr>Times New Roman</vt:lpstr>
      <vt:lpstr>Verdana</vt:lpstr>
      <vt:lpstr>Wingdings</vt:lpstr>
      <vt:lpstr>Wingdings 2</vt:lpstr>
      <vt:lpstr>Frame</vt:lpstr>
      <vt:lpstr>PowerPoint Presentation</vt:lpstr>
      <vt:lpstr>Akreditacija studijskih programa</vt:lpstr>
      <vt:lpstr>PowerPoint Presentation</vt:lpstr>
      <vt:lpstr>Struktura samoevaluacijskog izvještaja</vt:lpstr>
      <vt:lpstr>Samoevaluacij-ski izvještaj</vt:lpstr>
      <vt:lpstr>Sistem osiguranja i upravljanja kvalitetom na Univezitetu u Sarajevu</vt:lpstr>
      <vt:lpstr>Samoevaluacij-ski izvještaj</vt:lpstr>
      <vt:lpstr>Kriterij  1:   Politika osiguranja kvaliteta studijskih programa</vt:lpstr>
      <vt:lpstr>Kriterij  1:   Politika osiguranja kvaliteta studijskih programa</vt:lpstr>
      <vt:lpstr>Kriterij  1:   Politika osiguranja kvaliteta studijskih programa</vt:lpstr>
      <vt:lpstr>Kriterij  1:   Politika osiguranja kvaliteta studijskih programa</vt:lpstr>
      <vt:lpstr>Kriterij 2:   Kreiranje i usvajanje studijskih programa</vt:lpstr>
      <vt:lpstr>Kriterij 2:   Kreiranje i usvajanje studijskih programa</vt:lpstr>
      <vt:lpstr>Kriterij 2:   Kreiranje i usvajanje studijskih programa</vt:lpstr>
      <vt:lpstr>Kriterij 2:   Kreiranje i usvajanje studijskih programa</vt:lpstr>
      <vt:lpstr>Kriterij 2:   Kreiranje i usvajanje studijskih programa</vt:lpstr>
      <vt:lpstr>Kriterij 3:  Učenje, poučavanje i vrednovanje usmjereni na studenta</vt:lpstr>
      <vt:lpstr>Kriterij 3:  Učenje, poučavanje i vrednovanje usmjereni na studenta</vt:lpstr>
      <vt:lpstr>Kriterij 3:  Učenje, poučavanje i vrednovanje usmjereni na studenta</vt:lpstr>
      <vt:lpstr>Kriterij 4:  Upis i napredovanje studenata, priznavanje i certificiranje</vt:lpstr>
      <vt:lpstr>Kriterij 5:   Ljudski potencijali</vt:lpstr>
      <vt:lpstr>Kriterij 5:   Ljudski potencijali</vt:lpstr>
      <vt:lpstr>Kriterij 6:   Resursi i finansiranje</vt:lpstr>
      <vt:lpstr>Kriterij 6:   Resursi i finansiranje</vt:lpstr>
      <vt:lpstr>Kriterij 7:   Upravljanje informacijama o studijskim programima</vt:lpstr>
      <vt:lpstr>Kriterij 8:   Informiranje javnosti o studijskim programima</vt:lpstr>
      <vt:lpstr>Kriterij 9:   Informiranje javnosti o studijskim programima</vt:lpstr>
      <vt:lpstr>Kriterij 9:   Informiranje javnosti o studijskim programima</vt:lpstr>
      <vt:lpstr>Kriterij 10:   Mobilnost akademskog osoblja i studenata</vt:lpstr>
      <vt:lpstr>Kriterij 10:   Mobilnost akademskog osoblja i studenata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On-Off hidraulika</dc:title>
  <dc:creator>Majda</dc:creator>
  <cp:lastModifiedBy>Majda</cp:lastModifiedBy>
  <cp:revision>60</cp:revision>
  <dcterms:created xsi:type="dcterms:W3CDTF">2022-05-01T22:24:02Z</dcterms:created>
  <dcterms:modified xsi:type="dcterms:W3CDTF">2022-06-01T08:21:34Z</dcterms:modified>
</cp:coreProperties>
</file>