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85" r:id="rId4"/>
    <p:sldId id="258" r:id="rId5"/>
    <p:sldId id="259" r:id="rId6"/>
    <p:sldId id="260" r:id="rId7"/>
    <p:sldId id="284" r:id="rId8"/>
    <p:sldId id="267" r:id="rId9"/>
    <p:sldId id="290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7" r:id="rId22"/>
    <p:sldId id="286" r:id="rId23"/>
    <p:sldId id="289" r:id="rId24"/>
    <p:sldId id="288" r:id="rId25"/>
    <p:sldId id="278" r:id="rId26"/>
    <p:sldId id="282" r:id="rId27"/>
    <p:sldId id="283" r:id="rId28"/>
    <p:sldId id="29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47C41-B0F3-4120-91E3-2AE1FD6DF036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4D2B2-2E00-4102-994C-8F2F1BFCD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55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2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90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11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17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03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651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960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9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276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2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223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695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754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69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432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231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60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207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67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6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26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41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73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5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4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4D2B2-2E00-4102-994C-8F2F1BFCDA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01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4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24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1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6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8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5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7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B6BC-F4F9-43ED-831B-FEF19DA837B5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C617C-09D0-4AE6-8A3D-278D78A775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4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sa.ba/sites/default/files/dodatak/201710/Osnove%20kvalifikacijskog%20okvira%20BiH_1.pdf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sa.ba/o-univerzitetu/propisi/okvirni-zakon-o-visokom-obrazovanju-u-bosni-i-hercegovin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unsa.ba/index.php/o-univerzitetu/propisi/zakon-o-visokom-obrazovanj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sa.ba/index.php/o-univerzitetu/propisi/pravilnik-o-akreditaciji-visokoskolskih-ustanova-i-studijskih-programa-n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sa.ba/index.php/o-univerzitetu/propisi/statut-univerziteta-u-sarajevu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unsa.ba/o-univerzitetu/propisi/pravilnik-o-sistemu-osiguranja-i-upravljanja-kvalitetom-univerziteta-u" TargetMode="External"/><Relationship Id="rId4" Type="http://schemas.openxmlformats.org/officeDocument/2006/relationships/hyperlink" Target="https://www.unsa.ba/o-univerzitetu/kvalitet-na-uns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.gov.ba/Dokumenti/dokumenti_agencije/?id=830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a.gov.ba/dokumenti/bolonja/?id=615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34566"/>
            <a:ext cx="9144000" cy="3075397"/>
          </a:xfrm>
        </p:spPr>
        <p:txBody>
          <a:bodyPr>
            <a:normAutofit fontScale="90000"/>
          </a:bodyPr>
          <a:lstStyle/>
          <a:p>
            <a:r>
              <a:rPr lang="bs-Latn-BA" sz="4900" b="1" dirty="0" smtClean="0"/>
              <a:t>UNIVERZITET U SARAJEVU</a:t>
            </a:r>
            <a:br>
              <a:rPr lang="bs-Latn-BA" sz="4900" b="1" dirty="0" smtClean="0"/>
            </a:br>
            <a:r>
              <a:rPr lang="bs-Latn-BA" sz="4900" b="1" dirty="0" smtClean="0"/>
              <a:t/>
            </a:r>
            <a:br>
              <a:rPr lang="bs-Latn-BA" sz="4900" b="1" dirty="0" smtClean="0"/>
            </a:br>
            <a:r>
              <a:rPr lang="bs-Latn-BA" dirty="0" smtClean="0"/>
              <a:t>Priprema za pisanje samoevaluacijskog izvještaja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169954"/>
          </a:xfrm>
        </p:spPr>
        <p:txBody>
          <a:bodyPr>
            <a:normAutofit fontScale="40000" lnSpcReduction="20000"/>
          </a:bodyPr>
          <a:lstStyle/>
          <a:p>
            <a:endParaRPr lang="bs-Latn-BA" sz="6600" b="1" dirty="0" smtClean="0"/>
          </a:p>
          <a:p>
            <a:r>
              <a:rPr lang="en-GB" sz="6600" dirty="0"/>
              <a:t>Adnan </a:t>
            </a:r>
            <a:r>
              <a:rPr lang="bs-Latn-BA" sz="6600" dirty="0" smtClean="0"/>
              <a:t>Kafedžić, prof., šef Službe za osiguranje kvaliteta na </a:t>
            </a:r>
            <a:r>
              <a:rPr lang="en-GB" sz="6600" dirty="0" smtClean="0"/>
              <a:t>UNSA</a:t>
            </a:r>
            <a:endParaRPr lang="bs-Latn-BA" sz="6600" b="1" dirty="0"/>
          </a:p>
          <a:p>
            <a:r>
              <a:rPr lang="bs-Latn-BA" sz="6600" dirty="0" smtClean="0"/>
              <a:t>Trening </a:t>
            </a:r>
            <a:r>
              <a:rPr lang="bs-Latn-BA" sz="6500" dirty="0" smtClean="0"/>
              <a:t>„Akreditacije studijskih programa“</a:t>
            </a:r>
          </a:p>
          <a:p>
            <a:endParaRPr lang="bs-Latn-BA" b="1" dirty="0"/>
          </a:p>
          <a:p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endParaRPr lang="bs-Latn-BA" sz="4200" dirty="0" smtClean="0"/>
          </a:p>
          <a:p>
            <a:r>
              <a:rPr lang="bs-Latn-BA" sz="4200" dirty="0" smtClean="0"/>
              <a:t>Sarajevo, 01. 06. 2022. godine</a:t>
            </a:r>
          </a:p>
          <a:p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9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91127"/>
            <a:ext cx="10515600" cy="727719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su to standardi i kriteriji?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 lnSpcReduction="10000"/>
          </a:bodyPr>
          <a:lstStyle/>
          <a:p>
            <a:pPr algn="just"/>
            <a:endParaRPr lang="bs-Latn-BA" b="1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Standardi koji se primjenjuju u postupku akreditacije su Standardi definirani u Odluci o normama kojima se određuju minimalni standardi u području visokog obrazovanja u Bosni i Hercegovini koju donosi Agencija.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Kriteriji za akreditaciju visokoškolskih ustanova su kriteriji utvrđeni Odlukom o kriterijima za akreditaciju visokoškolskih ustanova u Bosni i Hercegovini koju donosi Agencija.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Akreditacija studijskih programa i visokoškolskih ustanova u Kantonu Sarajevo provodi se na temelju odredbi Okvirnog zakona o visokom obrazovanju u Bosni i Hercegovini, Zakona o visokom obrazovanju Kantona Sarajevo i Pravilnika o akreditaciji visokoškolskih ustanova i studijskih programa na visokoškolskim ustanovama u Kantonu Sarajevo 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8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81891"/>
            <a:ext cx="10515600" cy="736955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koji su principi?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82618"/>
            <a:ext cx="10515600" cy="455663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bs-Latn-BA" dirty="0" smtClean="0"/>
          </a:p>
          <a:p>
            <a:pPr algn="ctr">
              <a:spcBef>
                <a:spcPts val="0"/>
              </a:spcBef>
            </a:pPr>
            <a:endParaRPr lang="en-US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Akreditacija visokoškolskih ustanova i studijskih programa na području Kantona Sarajevo provodi se na principima Bolonjskog procesa, u skladu sa Bolonjskom deklaracijom (Deklaracija evropskih ministara obrazovanja, Bolonja, 1999. godine) te ostalim dokumentima koji definišu taj proces i usklađena je sa dokumentom Standardi i smjernice za osiguranje kvalitete u Evropskom prostoru visokog obrazovanja</a:t>
            </a:r>
            <a:r>
              <a:rPr lang="bs-Latn-BA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5"/>
            <a:ext cx="10515600" cy="1072661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 učestvuje u postupku akreditacije i koje su njihove nadležnosti?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U postupku akreditacije učestvuju: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Visokoškolska ustanova;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Ministarstvo za obrazovanje, nauku i mlade Kantona Sarajevo;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Agencija;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Komisija stručnjaka.</a:t>
            </a:r>
          </a:p>
          <a:p>
            <a:pPr lvl="1" algn="just"/>
            <a:endParaRPr lang="bs-Latn-BA" b="1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Visokoškolska ustanova je odgovorna za unutrašnji sistem kvaliteta, a u postupku akreditacije nezavisno i samostalno provodi samoevaluaciju koja rezultira samoevaluacijskim izvještajem.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Agencija je odgovorna za provođenje eksterne evaluacije koja se provodi nezavisno od uticaja nadležnih obrazovnih vlasti i visokoškolske ustanove, a koja za rezultat ima preporuku za akreditaciju.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Komisija je odgovorna za nezavisan pregled visokoškolske ustanove odnosno studijskog programa, a na osnovu samoevaluacijskog izvještaja i provedenih aktivnosti.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Ministarstvo je odgovorno za provođenje postupka akreditacije koji rezultira donošenjem rješenja o podnesenom zahtjevu za akreditaciju.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Postupak akreditacije u pravilu obuhvata sljedeće faze postupka: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izrada izvještaja o samoevaluaciji,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podnošenje zahtjeva za akreditaciju,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imenovanje Komisije,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posjeta </a:t>
            </a:r>
            <a:r>
              <a:rPr lang="bs-Latn-BA" b="1" dirty="0" smtClean="0">
                <a:solidFill>
                  <a:schemeClr val="tx1"/>
                </a:solidFill>
              </a:rPr>
              <a:t>visokoškolskoj ustanovi,</a:t>
            </a:r>
            <a:endParaRPr lang="bs-Latn-BA" b="1" dirty="0" smtClean="0">
              <a:solidFill>
                <a:schemeClr val="tx1"/>
              </a:solidFill>
            </a:endParaRP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izrada i objava izvještaja o eksternoj evaluaciji,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izdavanje rješenja o akreditaciji i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bs-Latn-BA" b="1" dirty="0" smtClean="0">
                <a:solidFill>
                  <a:schemeClr val="tx1"/>
                </a:solidFill>
              </a:rPr>
              <a:t>naknadne aktivnosti.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4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10548"/>
            <a:ext cx="10515600" cy="699796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</a:t>
            </a:r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predmet </a:t>
            </a:r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akreditacije?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Predmet akreditacije studijskih programa je studijski program koji izvodi visokoškolska ustanova, a ona uključuje pregled akademskog sadržaja, ishoda učenja te kapaciteta visokoškolske ustanove da provede studijski program.</a:t>
            </a:r>
          </a:p>
          <a:p>
            <a:pPr algn="just"/>
            <a:endParaRPr lang="bs-Latn-BA" b="1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Akreditacija studijskih programa se provodi kao klasterska akreditacija ili kao akreditacija pojedinačnih studijskih programa u skladu sa važećom Odlukom o normama kojima se određuju minimalni standardi u području visokog obrazovanja u Bosni i Hercegovini koju donosi Agencija.</a:t>
            </a:r>
          </a:p>
          <a:p>
            <a:pPr algn="just"/>
            <a:endParaRPr lang="bs-Latn-BA" b="1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Visokoškolska ustanova je obavezan u svom zahtjevu precizno naznačiti za koju vrstu akreditacije studijskog programa podnosi zahtjev kao i kojoj užoj naučnoj/umjetničkoj oblasti pripadaju studijski programi.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3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3224"/>
            <a:ext cx="10515600" cy="671805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Samoevaluacija!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52940"/>
            <a:ext cx="10515600" cy="4986314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Prije podnošenja zahtjeva za akreditaciju visokoškolska ustanova provodi samoevaluaciju koja za cilj ima izradu samoevaluacijskog izvještaja.</a:t>
            </a:r>
          </a:p>
          <a:p>
            <a:pPr algn="just"/>
            <a:endParaRPr lang="bs-Latn-BA" b="1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Visokoškolska ustanova je obavezna sačiniti izvještaj o samoevaluaciji koji sadrži sve elemente definisane Odlukom o normama kojima se određuju minimalni standardi u području visokog obrazovanja u Bosni i Hercegovini, a koju donosi Agencija.</a:t>
            </a:r>
          </a:p>
          <a:p>
            <a:pPr algn="just"/>
            <a:endParaRPr lang="bs-Latn-BA" b="1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Izvještaj o samoevaluaciji usvaja najviše akademsko tijelo (senat) visokoškolske ustanove.</a:t>
            </a:r>
          </a:p>
          <a:p>
            <a:pPr algn="just"/>
            <a:endParaRPr lang="bs-Latn-BA" dirty="0" smtClean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Izvještaj o samoevaluaciji obavezno se izrađuje na jednom od službenih jezika u Bosni i Hercegovini i na engleskom jeziku.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3224"/>
            <a:ext cx="10515600" cy="830425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Rješenje o akreditaciji i rok valjanosti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267338"/>
            <a:ext cx="10515600" cy="328437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en-US" dirty="0" smtClean="0"/>
          </a:p>
          <a:p>
            <a:pPr algn="just"/>
            <a:r>
              <a:rPr lang="en-US" b="1" dirty="0" err="1" smtClean="0">
                <a:solidFill>
                  <a:schemeClr val="tx1"/>
                </a:solidFill>
              </a:rPr>
              <a:t>Rješenje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kojim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utvrđuje</a:t>
            </a:r>
            <a:r>
              <a:rPr lang="en-US" b="1" dirty="0" smtClean="0">
                <a:solidFill>
                  <a:schemeClr val="tx1"/>
                </a:solidFill>
              </a:rPr>
              <a:t> da je </a:t>
            </a:r>
            <a:r>
              <a:rPr lang="en-US" b="1" dirty="0" err="1" smtClean="0">
                <a:solidFill>
                  <a:schemeClr val="tx1"/>
                </a:solidFill>
              </a:rPr>
              <a:t>visokoškolska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ustanova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odnosno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studijski</a:t>
            </a:r>
            <a:r>
              <a:rPr lang="en-US" b="1" dirty="0" smtClean="0">
                <a:solidFill>
                  <a:schemeClr val="tx1"/>
                </a:solidFill>
              </a:rPr>
              <a:t> program </a:t>
            </a:r>
            <a:r>
              <a:rPr lang="en-US" b="1" dirty="0" err="1" smtClean="0">
                <a:solidFill>
                  <a:schemeClr val="tx1"/>
                </a:solidFill>
              </a:rPr>
              <a:t>akreditiran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izdaje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rok</a:t>
            </a:r>
            <a:r>
              <a:rPr lang="en-US" b="1" dirty="0" smtClean="0">
                <a:solidFill>
                  <a:schemeClr val="tx1"/>
                </a:solidFill>
              </a:rPr>
              <a:t> od pet </a:t>
            </a:r>
            <a:r>
              <a:rPr lang="en-US" b="1" dirty="0" err="1" smtClean="0">
                <a:solidFill>
                  <a:schemeClr val="tx1"/>
                </a:solidFill>
              </a:rPr>
              <a:t>godina</a:t>
            </a:r>
            <a:r>
              <a:rPr lang="en-US" b="1" dirty="0" smtClean="0">
                <a:solidFill>
                  <a:schemeClr val="tx1"/>
                </a:solidFill>
              </a:rPr>
              <a:t>, a </a:t>
            </a:r>
            <a:r>
              <a:rPr lang="en-US" b="1" dirty="0" err="1" smtClean="0">
                <a:solidFill>
                  <a:schemeClr val="tx1"/>
                </a:solidFill>
              </a:rPr>
              <a:t>rješenje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kojim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utvrđuje</a:t>
            </a:r>
            <a:r>
              <a:rPr lang="en-US" b="1" dirty="0" smtClean="0">
                <a:solidFill>
                  <a:schemeClr val="tx1"/>
                </a:solidFill>
              </a:rPr>
              <a:t> da </a:t>
            </a:r>
            <a:r>
              <a:rPr lang="en-US" b="1" dirty="0" err="1" smtClean="0">
                <a:solidFill>
                  <a:schemeClr val="tx1"/>
                </a:solidFill>
              </a:rPr>
              <a:t>su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visokoškolska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ustanova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odnosno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studijski</a:t>
            </a:r>
            <a:r>
              <a:rPr lang="en-US" b="1" dirty="0" smtClean="0">
                <a:solidFill>
                  <a:schemeClr val="tx1"/>
                </a:solidFill>
              </a:rPr>
              <a:t> program </a:t>
            </a:r>
            <a:r>
              <a:rPr lang="en-US" b="1" dirty="0" err="1" smtClean="0">
                <a:solidFill>
                  <a:schemeClr val="tx1"/>
                </a:solidFill>
              </a:rPr>
              <a:t>uslovno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akreditirani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izdaje</a:t>
            </a:r>
            <a:r>
              <a:rPr lang="en-US" b="1" dirty="0" smtClean="0">
                <a:solidFill>
                  <a:schemeClr val="tx1"/>
                </a:solidFill>
              </a:rPr>
              <a:t> se </a:t>
            </a:r>
            <a:r>
              <a:rPr lang="en-US" b="1" dirty="0" err="1" smtClean="0">
                <a:solidFill>
                  <a:schemeClr val="tx1"/>
                </a:solidFill>
              </a:rPr>
              <a:t>na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rok</a:t>
            </a:r>
            <a:r>
              <a:rPr lang="en-US" b="1" dirty="0" smtClean="0">
                <a:solidFill>
                  <a:schemeClr val="tx1"/>
                </a:solidFill>
              </a:rPr>
              <a:t> od </a:t>
            </a:r>
            <a:r>
              <a:rPr lang="en-US" b="1" dirty="0" err="1" smtClean="0">
                <a:solidFill>
                  <a:schemeClr val="tx1"/>
                </a:solidFill>
              </a:rPr>
              <a:t>dvije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godine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3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5"/>
            <a:ext cx="10515600" cy="789513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radimo nakon rješenja?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Svaka akreditirana visokoškolska ustanova, tri mjeseca po prijemu rješenja o institucionalnoj akreditaciji ili akreditaciji studijskog programa, sačinjava akcioni plan za poboljšanje i unapređenje sistema kvaliteta koji obavezno objavljuje na svojoj web-stranici.</a:t>
            </a:r>
          </a:p>
          <a:p>
            <a:pPr algn="just"/>
            <a:endParaRPr lang="bs-Latn-BA" b="1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Akcioni plan sadrži popis aktivnosti usklađenih sa preporukama iz rješenja, a koje su sadržane u izvještaju Komisije o eksternoj evaluaciji, vremenski okvir za realizaciju tih aktivnosti te konkretne nosioce aktivnosti.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Realizaciju akcionog plana prati Agencija</a:t>
            </a:r>
            <a:r>
              <a:rPr lang="bs-Latn-BA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Ministarstvo, samostalno odnosno po službenoj dužnosti ili na temelju preporuke Agencije, može ukinuti rješenje o institucionalnoj akreditaciji ili akreditaciji studijskog programa ako visokoškolska ustanova ne izradi Akcioni plan na način u utvrđenom roku.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94522"/>
            <a:ext cx="10515600" cy="755780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Još izvještaja!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660848"/>
            <a:ext cx="10515600" cy="4678405"/>
          </a:xfrm>
        </p:spPr>
        <p:txBody>
          <a:bodyPr>
            <a:normAutofit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Akreditovana visokoškolska ustanova je obavezna jednom godišnje izraditi izvještaj o preduzetim aktivnostima na realizaciji akcionog plana institucionalne akreditacije ili akreditacije studijskog programa.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Izvještaj obavezno sadrži poduzete aktivnosti, stepen realizacije, kao i obrazložena eventualna odstupanja od akcionog plana.</a:t>
            </a:r>
          </a:p>
          <a:p>
            <a:pPr algn="just"/>
            <a:endParaRPr lang="bs-Latn-BA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Izvještaj se u elektronskoj formi dostavlja Ministarstvu i objavljuje na web-stranici visokoškolske ustanove odnosno organizacione jedinice.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559837"/>
            <a:ext cx="10515600" cy="759009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Reakreditacija</a:t>
            </a:r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en-US" dirty="0" smtClean="0"/>
          </a:p>
          <a:p>
            <a:endParaRPr lang="bs-Latn-BA" b="1" dirty="0" smtClean="0"/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Visokoškolska ustanova je obavezna najkasnije šest mjeseci prije isteka perioda za koji je doneseno rješenje o akreditaciji podnijeti zahtjev za reakreditaciju u skladu sa odredbama Okvirnog zakona, Zakona o visokom obrazovanju te Pravilnika o akreditaciji visokoškolskih ustanova i studijskih programa na visokoškolskim ustanovama u Kantonu Sarajevo.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6"/>
            <a:ext cx="10515600" cy="668214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je plan aktivnosti?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8973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bs-Latn-BA" sz="2800" b="1" u="sng" dirty="0">
                <a:solidFill>
                  <a:schemeClr val="tx1"/>
                </a:solidFill>
              </a:rPr>
              <a:t>Aktivnost fakulteta/akademije</a:t>
            </a:r>
            <a:r>
              <a:rPr lang="bs-Latn-BA" sz="2800" b="1" u="sng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bs-Latn-BA" sz="2800" b="1" u="sng" dirty="0">
              <a:solidFill>
                <a:schemeClr val="tx1"/>
              </a:solidFill>
            </a:endParaRP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1. Donošenje odluke o </a:t>
            </a:r>
            <a:r>
              <a:rPr lang="bs-Latn-BA" b="1" u="sng" dirty="0" smtClean="0">
                <a:solidFill>
                  <a:schemeClr val="tx1"/>
                </a:solidFill>
              </a:rPr>
              <a:t>pokretanju postupka provedbe samoevaluacije studijskog programa </a:t>
            </a:r>
            <a:r>
              <a:rPr lang="bs-Latn-BA" b="1" dirty="0" smtClean="0">
                <a:solidFill>
                  <a:schemeClr val="tx1"/>
                </a:solidFill>
              </a:rPr>
              <a:t>i pisanje samoevaluacijskog izvještaja i </a:t>
            </a:r>
            <a:r>
              <a:rPr lang="bs-Latn-BA" b="1" u="sng" dirty="0" smtClean="0">
                <a:solidFill>
                  <a:schemeClr val="tx1"/>
                </a:solidFill>
              </a:rPr>
              <a:t>imenovanju tima za provedbu samoevaluacije studijskog programa i pisanje samoevaluacijskog izvještaja 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U sastav tima trebaju biti uključeni: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Menadžment – voditelji studijskih programa i menadžment institucije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Predstavnici nastavnika/saradnika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Predstavnici administrativnog osoblja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Predstavnici studenata</a:t>
            </a:r>
          </a:p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U rad tima se uključuju kroz sastanke i konsultacije: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predstavnici alumnija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predstavnici privrede  </a:t>
            </a:r>
          </a:p>
          <a:p>
            <a:r>
              <a:rPr lang="bs-Latn-BA" b="1" dirty="0" smtClean="0">
                <a:solidFill>
                  <a:srgbClr val="FF0000"/>
                </a:solidFill>
              </a:rPr>
              <a:t>Rok za donošenje odluke do 15. jula 2022. godine.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2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60582"/>
            <a:ext cx="10515600" cy="622033"/>
          </a:xfrm>
          <a:noFill/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b="1" dirty="0" smtClean="0"/>
              <a:t/>
            </a:r>
            <a:br>
              <a:rPr lang="bs-Latn-BA" b="1" dirty="0" smtClean="0"/>
            </a:br>
            <a:r>
              <a:rPr lang="bs-Latn-BA" sz="4400" b="1" dirty="0"/>
              <a:t>Sadržaj :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518" y="1874982"/>
            <a:ext cx="10515600" cy="4496020"/>
          </a:xfrm>
        </p:spPr>
        <p:txBody>
          <a:bodyPr>
            <a:normAutofit/>
          </a:bodyPr>
          <a:lstStyle/>
          <a:p>
            <a:pPr marL="442913" indent="-442913" algn="just">
              <a:buAutoNum type="arabicPeriod"/>
            </a:pPr>
            <a:r>
              <a:rPr lang="bs-Latn-BA" sz="3200" dirty="0" smtClean="0">
                <a:solidFill>
                  <a:schemeClr val="tx1"/>
                </a:solidFill>
              </a:rPr>
              <a:t>Pravni okvir – legislativa, prinicipi i pojašnjenja ključnih pojmova</a:t>
            </a:r>
          </a:p>
          <a:p>
            <a:pPr marL="457200" indent="-457200" algn="just">
              <a:buAutoNum type="arabicPeriod"/>
            </a:pPr>
            <a:r>
              <a:rPr lang="bs-Latn-BA" sz="3200" dirty="0" smtClean="0">
                <a:solidFill>
                  <a:schemeClr val="tx1"/>
                </a:solidFill>
              </a:rPr>
              <a:t>Proces samoevaluacije – plan aktivnosti</a:t>
            </a:r>
          </a:p>
          <a:p>
            <a:pPr marL="457200" indent="-457200" algn="just">
              <a:buAutoNum type="arabicPeriod"/>
            </a:pPr>
            <a:r>
              <a:rPr lang="bs-Latn-BA" sz="3200" dirty="0" smtClean="0">
                <a:solidFill>
                  <a:schemeClr val="tx1"/>
                </a:solidFill>
              </a:rPr>
              <a:t>Uključenost menadžmenta</a:t>
            </a:r>
          </a:p>
          <a:p>
            <a:pPr marL="457200" indent="-457200" algn="just">
              <a:buAutoNum type="arabicPeriod"/>
            </a:pPr>
            <a:r>
              <a:rPr lang="bs-Latn-BA" sz="3200" dirty="0" smtClean="0">
                <a:solidFill>
                  <a:schemeClr val="tx1"/>
                </a:solidFill>
              </a:rPr>
              <a:t>Korisni dokumenti i linkovi </a:t>
            </a:r>
            <a:endParaRPr lang="bs-Latn-BA" dirty="0" smtClean="0"/>
          </a:p>
          <a:p>
            <a:endParaRPr lang="bs-Latn-BA" dirty="0"/>
          </a:p>
          <a:p>
            <a:endParaRPr lang="bs-Latn-BA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6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897316"/>
          </a:xfrm>
        </p:spPr>
        <p:txBody>
          <a:bodyPr>
            <a:normAutofit/>
          </a:bodyPr>
          <a:lstStyle/>
          <a:p>
            <a:pPr algn="just"/>
            <a:r>
              <a:rPr lang="bs-Latn-BA" b="1" dirty="0" smtClean="0">
                <a:solidFill>
                  <a:schemeClr val="tx1"/>
                </a:solidFill>
              </a:rPr>
              <a:t>2. Prikupljanje neophodnih podataka i pisanje samoevaluacijskog izvještaja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Tokom pisanja izvještaj identificiraju </a:t>
            </a:r>
            <a:r>
              <a:rPr lang="bs-Latn-BA" b="1" dirty="0">
                <a:solidFill>
                  <a:schemeClr val="tx1"/>
                </a:solidFill>
              </a:rPr>
              <a:t>se nedostatci i prostor </a:t>
            </a:r>
            <a:r>
              <a:rPr lang="bs-Latn-BA" b="1" dirty="0" smtClean="0">
                <a:solidFill>
                  <a:schemeClr val="tx1"/>
                </a:solidFill>
              </a:rPr>
              <a:t>za </a:t>
            </a:r>
            <a:r>
              <a:rPr lang="bs-Latn-BA" b="1" dirty="0">
                <a:solidFill>
                  <a:schemeClr val="tx1"/>
                </a:solidFill>
              </a:rPr>
              <a:t>unapređenje </a:t>
            </a:r>
            <a:r>
              <a:rPr lang="bs-Latn-BA" b="1" dirty="0" smtClean="0">
                <a:solidFill>
                  <a:schemeClr val="tx1"/>
                </a:solidFill>
              </a:rPr>
              <a:t>tako da se u toku samog procesa samoevaluacije uklanjaju nedostatci i uvode se unaprijeđenja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Sve izmjene i unaprijeđenja se dokumentuju u izvještaju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s-Latn-BA" b="1" dirty="0" smtClean="0">
                <a:solidFill>
                  <a:schemeClr val="tx1"/>
                </a:solidFill>
              </a:rPr>
              <a:t>Podsjećanje: kvalitet je kapacitet za promjenu</a:t>
            </a:r>
          </a:p>
          <a:p>
            <a:pPr algn="just"/>
            <a:endParaRPr lang="bs-Latn-BA" b="1" dirty="0" smtClean="0">
              <a:solidFill>
                <a:schemeClr val="tx1"/>
              </a:solidFill>
            </a:endParaRPr>
          </a:p>
          <a:p>
            <a:r>
              <a:rPr lang="bs-Latn-BA" b="1" dirty="0">
                <a:solidFill>
                  <a:schemeClr val="tx1"/>
                </a:solidFill>
              </a:rPr>
              <a:t>3. Konačni samoevaluacijski izvještaj usvaja vijeće fakulteta/akademije i isti se prosljeđuje Senatu UNSA na usvajanje.</a:t>
            </a:r>
            <a:endParaRPr lang="en-US" b="1" dirty="0">
              <a:solidFill>
                <a:schemeClr val="tx1"/>
              </a:solidFill>
            </a:endParaRPr>
          </a:p>
          <a:p>
            <a:endParaRPr lang="bs-Latn-BA" dirty="0" smtClean="0"/>
          </a:p>
          <a:p>
            <a:r>
              <a:rPr lang="bs-Latn-BA" dirty="0" smtClean="0">
                <a:solidFill>
                  <a:srgbClr val="FF0000"/>
                </a:solidFill>
              </a:rPr>
              <a:t>Važno: Očekujemo raspored/plan akreditacija SP od HEA do kraja godine!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1850" y="255239"/>
            <a:ext cx="10515600" cy="668214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Koji je plan aktivnosti?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94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89731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Samoevaluacijski izvještaj je obavezan kod svih modela akreditacije studijskih programa za svaki studijski program</a:t>
            </a:r>
          </a:p>
          <a:p>
            <a:pPr marL="342900" indent="-342900">
              <a:buFontTx/>
              <a:buChar char="-"/>
            </a:pPr>
            <a:endParaRPr lang="bs-Latn-BA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Modeli:</a:t>
            </a: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Recenzija</a:t>
            </a: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Klasterska akreditacija (pojedinačni izvještaji)</a:t>
            </a: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Pojedinačna akreditacija</a:t>
            </a:r>
          </a:p>
          <a:p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Voditi računa da kod procesa akreditacije svaka izjava </a:t>
            </a:r>
            <a:r>
              <a:rPr lang="bs-Latn-BA" b="1" dirty="0">
                <a:solidFill>
                  <a:schemeClr val="tx1"/>
                </a:solidFill>
              </a:rPr>
              <a:t>u </a:t>
            </a:r>
            <a:r>
              <a:rPr lang="bs-Latn-BA" b="1" dirty="0" smtClean="0">
                <a:solidFill>
                  <a:schemeClr val="tx1"/>
                </a:solidFill>
              </a:rPr>
              <a:t>samoevaluacijskom izvještaju mora biti dokumentovana</a:t>
            </a: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1850" y="255239"/>
            <a:ext cx="10515600" cy="668214"/>
          </a:xfrm>
          <a:prstGeom prst="rect">
            <a:avLst/>
          </a:prstGeom>
          <a:ln w="25400" cmpd="sng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Značaj dokumentovanja procesa samoevaluacije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79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897316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Sinhornizacija tima i menadžmenta da se omogući efikasno uklanjanje nedostataka i uvođenje potrebnih poboljšanja i promjena</a:t>
            </a:r>
          </a:p>
          <a:p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Posebno fokus na tijelo odgovorno za implementaciju SP i voditelj SP (šef odsjeka ili prodekan)</a:t>
            </a:r>
          </a:p>
          <a:p>
            <a:pPr marL="342900" indent="-342900">
              <a:buFontTx/>
              <a:buChar char="-"/>
            </a:pPr>
            <a:endParaRPr lang="bs-Latn-BA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Ne baš pozitivna iskustva iz pripremne aktivnosti za </a:t>
            </a:r>
            <a:r>
              <a:rPr lang="bs-Latn-BA" b="1" dirty="0" smtClean="0">
                <a:solidFill>
                  <a:schemeClr val="tx1"/>
                </a:solidFill>
              </a:rPr>
              <a:t>akreditaciju </a:t>
            </a:r>
            <a:r>
              <a:rPr lang="bs-Latn-BA" b="1" dirty="0" smtClean="0">
                <a:solidFill>
                  <a:schemeClr val="tx1"/>
                </a:solidFill>
              </a:rPr>
              <a:t>– dostavljanje liste studijskih programa prema HEA putem Ministarstva za nauku, </a:t>
            </a:r>
            <a:r>
              <a:rPr lang="bs-Latn-BA" b="1" dirty="0" smtClean="0">
                <a:solidFill>
                  <a:schemeClr val="tx1"/>
                </a:solidFill>
              </a:rPr>
              <a:t>obrazovanje</a:t>
            </a:r>
            <a:r>
              <a:rPr lang="bs-Latn-BA" b="1" dirty="0" smtClean="0">
                <a:solidFill>
                  <a:schemeClr val="tx1"/>
                </a:solidFill>
              </a:rPr>
              <a:t> </a:t>
            </a:r>
            <a:r>
              <a:rPr lang="bs-Latn-BA" b="1" dirty="0" smtClean="0">
                <a:solidFill>
                  <a:schemeClr val="tx1"/>
                </a:solidFill>
              </a:rPr>
              <a:t>i </a:t>
            </a:r>
            <a:r>
              <a:rPr lang="bs-Latn-BA" b="1" dirty="0" smtClean="0">
                <a:solidFill>
                  <a:schemeClr val="tx1"/>
                </a:solidFill>
              </a:rPr>
              <a:t>mlade Kantona Sarajevo</a:t>
            </a:r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Identificirano 415 SP (sva tri ciklusa) i potrebna je dodatna revizija – samo aktivni u smislu upisa </a:t>
            </a: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Osnovni podaci:</a:t>
            </a:r>
          </a:p>
          <a:p>
            <a:pPr marL="342900" indent="-342900">
              <a:buFontTx/>
              <a:buChar char="-"/>
            </a:pPr>
            <a:r>
              <a:rPr lang="bs-Latn-BA" dirty="0" smtClean="0">
                <a:solidFill>
                  <a:srgbClr val="FF0000"/>
                </a:solidFill>
              </a:rPr>
              <a:t>Studijski program, Ciklus, Oblast, Polje, ECTS, </a:t>
            </a:r>
            <a:r>
              <a:rPr lang="bs-Latn-BA" dirty="0">
                <a:solidFill>
                  <a:srgbClr val="FF0000"/>
                </a:solidFill>
              </a:rPr>
              <a:t>B</a:t>
            </a:r>
            <a:r>
              <a:rPr lang="bs-Latn-BA" dirty="0" smtClean="0">
                <a:solidFill>
                  <a:srgbClr val="FF0000"/>
                </a:solidFill>
              </a:rPr>
              <a:t>roj </a:t>
            </a:r>
            <a:r>
              <a:rPr lang="bs-Latn-BA" dirty="0" smtClean="0">
                <a:solidFill>
                  <a:srgbClr val="FF0000"/>
                </a:solidFill>
              </a:rPr>
              <a:t>upisanih studenata (trenutno), Podaci o studentima koji su uspješno završili studij zadnjih pet godina, Prosječnu dužinu studiranja za te studente, Broj i datum izdanja dozvole</a:t>
            </a: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1850" y="255239"/>
            <a:ext cx="10515600" cy="668214"/>
          </a:xfrm>
          <a:prstGeom prst="rect">
            <a:avLst/>
          </a:prstGeom>
          <a:ln w="25400" cmpd="sng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Latn-BA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Uključenost menadžmenta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58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89731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Akreditacija je usmjerena ka evaluaciji izlaza obrazovnog procesa – kompetencije svršenih studenata</a:t>
            </a: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Ishodi učenja – veza prema kvalifikacijskom okviru, standardima zanimanja itd.</a:t>
            </a: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Dublinski deskriptori</a:t>
            </a: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Osnove kvalifikacijskog okvira Bosne i Hercegovine </a:t>
            </a: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bs-Latn-BA" b="1" dirty="0" smtClean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1850" y="255239"/>
            <a:ext cx="10515600" cy="668214"/>
          </a:xfrm>
          <a:prstGeom prst="rect">
            <a:avLst/>
          </a:prstGeom>
          <a:ln w="25400" cmpd="sng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Korisni dokumenti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79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960684"/>
            <a:ext cx="10515600" cy="4897316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bs-Latn-BA" b="1" dirty="0">
                <a:solidFill>
                  <a:schemeClr val="tx1"/>
                </a:solidFill>
              </a:rPr>
              <a:t>DUBLIN DESCRIPTORS (2004</a:t>
            </a:r>
            <a:r>
              <a:rPr lang="bs-Latn-BA" b="1" dirty="0" smtClean="0">
                <a:solidFill>
                  <a:schemeClr val="tx1"/>
                </a:solidFill>
              </a:rPr>
              <a:t>) postavljaju </a:t>
            </a:r>
            <a:r>
              <a:rPr lang="bs-Latn-BA" b="1" dirty="0">
                <a:solidFill>
                  <a:schemeClr val="tx1"/>
                </a:solidFill>
              </a:rPr>
              <a:t>ishode </a:t>
            </a:r>
            <a:r>
              <a:rPr lang="bs-Latn-BA" b="1" dirty="0" smtClean="0">
                <a:solidFill>
                  <a:schemeClr val="tx1"/>
                </a:solidFill>
              </a:rPr>
              <a:t>učenja </a:t>
            </a:r>
            <a:r>
              <a:rPr lang="bs-Latn-BA" b="1" dirty="0">
                <a:solidFill>
                  <a:schemeClr val="tx1"/>
                </a:solidFill>
              </a:rPr>
              <a:t>za </a:t>
            </a:r>
            <a:r>
              <a:rPr lang="bs-Latn-BA" b="1" dirty="0" smtClean="0">
                <a:solidFill>
                  <a:schemeClr val="tx1"/>
                </a:solidFill>
              </a:rPr>
              <a:t>sva tri ciklusa obrazovanja</a:t>
            </a:r>
            <a:endParaRPr lang="bs-Latn-BA" b="1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prvi stepen (</a:t>
            </a:r>
            <a:r>
              <a:rPr lang="bs-Latn-BA" b="1" dirty="0">
                <a:solidFill>
                  <a:schemeClr val="tx1"/>
                </a:solidFill>
              </a:rPr>
              <a:t>baccalaureus, </a:t>
            </a:r>
            <a:r>
              <a:rPr lang="bs-Latn-BA" b="1" dirty="0" smtClean="0">
                <a:solidFill>
                  <a:schemeClr val="tx1"/>
                </a:solidFill>
              </a:rPr>
              <a:t>prvi univerzitetski ciklus</a:t>
            </a:r>
            <a:r>
              <a:rPr lang="bs-Latn-BA" b="1" dirty="0">
                <a:solidFill>
                  <a:schemeClr val="tx1"/>
                </a:solidFill>
              </a:rPr>
              <a:t>)</a:t>
            </a: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drugi stepen </a:t>
            </a:r>
            <a:r>
              <a:rPr lang="bs-Latn-BA" b="1" dirty="0">
                <a:solidFill>
                  <a:schemeClr val="tx1"/>
                </a:solidFill>
              </a:rPr>
              <a:t>(magistar, drugi univerzitetski </a:t>
            </a:r>
            <a:r>
              <a:rPr lang="bs-Latn-BA" b="1" dirty="0" smtClean="0">
                <a:solidFill>
                  <a:schemeClr val="tx1"/>
                </a:solidFill>
              </a:rPr>
              <a:t>ciklus)</a:t>
            </a:r>
            <a:endParaRPr lang="bs-Latn-BA" b="1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treći stepen (</a:t>
            </a:r>
            <a:r>
              <a:rPr lang="bs-Latn-BA" b="1" dirty="0">
                <a:solidFill>
                  <a:schemeClr val="tx1"/>
                </a:solidFill>
              </a:rPr>
              <a:t>doktor znanosti </a:t>
            </a:r>
            <a:r>
              <a:rPr lang="bs-Latn-BA" b="1" dirty="0" smtClean="0">
                <a:solidFill>
                  <a:schemeClr val="tx1"/>
                </a:solidFill>
              </a:rPr>
              <a:t>treći </a:t>
            </a:r>
            <a:r>
              <a:rPr lang="bs-Latn-BA" b="1" dirty="0">
                <a:solidFill>
                  <a:schemeClr val="tx1"/>
                </a:solidFill>
              </a:rPr>
              <a:t>univerzitetski ciklus)</a:t>
            </a:r>
          </a:p>
          <a:p>
            <a:pPr marL="342900" indent="-342900">
              <a:buFontTx/>
              <a:buChar char="-"/>
            </a:pPr>
            <a:endParaRPr lang="bs-Latn-BA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r>
              <a:rPr lang="bs-Latn-BA" b="1" dirty="0" smtClean="0">
                <a:solidFill>
                  <a:schemeClr val="tx1"/>
                </a:solidFill>
              </a:rPr>
              <a:t>Dublinksi deskriptori su definisani generički po stepenu </a:t>
            </a:r>
            <a:r>
              <a:rPr lang="bs-Latn-BA" b="1" dirty="0">
                <a:solidFill>
                  <a:schemeClr val="tx1"/>
                </a:solidFill>
              </a:rPr>
              <a:t>obrazovanja, a </a:t>
            </a:r>
            <a:r>
              <a:rPr lang="bs-Latn-BA" b="1" dirty="0" smtClean="0">
                <a:solidFill>
                  <a:schemeClr val="tx1"/>
                </a:solidFill>
              </a:rPr>
              <a:t>ne za </a:t>
            </a:r>
            <a:r>
              <a:rPr lang="bs-Latn-BA" b="1" dirty="0">
                <a:solidFill>
                  <a:schemeClr val="tx1"/>
                </a:solidFill>
              </a:rPr>
              <a:t>pojedinu disciplinu i </a:t>
            </a:r>
            <a:r>
              <a:rPr lang="bs-Latn-BA" b="1" dirty="0" smtClean="0">
                <a:solidFill>
                  <a:schemeClr val="tx1"/>
                </a:solidFill>
              </a:rPr>
              <a:t>područje studija</a:t>
            </a:r>
            <a:endParaRPr lang="bs-Latn-BA" b="1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1850" y="255239"/>
            <a:ext cx="10515600" cy="668214"/>
          </a:xfrm>
          <a:prstGeom prst="rect">
            <a:avLst/>
          </a:prstGeom>
          <a:ln w="25400" cmpd="sng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Dublinksi deskriptori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833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6"/>
            <a:ext cx="10515600" cy="888022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kvalifikacijskog okvira Bosne i Hercegovine (Službeni glasnik BiH 31/11)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134208"/>
            <a:ext cx="10515600" cy="5143500"/>
          </a:xfrm>
        </p:spPr>
        <p:txBody>
          <a:bodyPr>
            <a:normAutofit/>
          </a:bodyPr>
          <a:lstStyle/>
          <a:p>
            <a:endParaRPr lang="bs-Latn-BA" b="1" dirty="0" smtClean="0">
              <a:solidFill>
                <a:schemeClr val="tx1"/>
              </a:solidFill>
            </a:endParaRPr>
          </a:p>
          <a:p>
            <a:r>
              <a:rPr lang="bs-Latn-BA" b="1" dirty="0" smtClean="0">
                <a:solidFill>
                  <a:schemeClr val="tx1"/>
                </a:solidFill>
              </a:rPr>
              <a:t>Generički </a:t>
            </a:r>
            <a:r>
              <a:rPr lang="bs-Latn-BA" b="1" dirty="0">
                <a:solidFill>
                  <a:schemeClr val="tx1"/>
                </a:solidFill>
              </a:rPr>
              <a:t>deskriptori kvalifikacijskih nivoa po ishodima učenja</a:t>
            </a:r>
          </a:p>
          <a:p>
            <a:endParaRPr lang="bs-Latn-B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060682"/>
              </p:ext>
            </p:extLst>
          </p:nvPr>
        </p:nvGraphicFramePr>
        <p:xfrm>
          <a:off x="831850" y="2083230"/>
          <a:ext cx="10504844" cy="4522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04">
                  <a:extLst>
                    <a:ext uri="{9D8B030D-6E8A-4147-A177-3AD203B41FA5}">
                      <a16:colId xmlns:a16="http://schemas.microsoft.com/office/drawing/2014/main" val="543222021"/>
                    </a:ext>
                  </a:extLst>
                </a:gridCol>
                <a:gridCol w="2786085">
                  <a:extLst>
                    <a:ext uri="{9D8B030D-6E8A-4147-A177-3AD203B41FA5}">
                      <a16:colId xmlns:a16="http://schemas.microsoft.com/office/drawing/2014/main" val="4078969557"/>
                    </a:ext>
                  </a:extLst>
                </a:gridCol>
                <a:gridCol w="3741575">
                  <a:extLst>
                    <a:ext uri="{9D8B030D-6E8A-4147-A177-3AD203B41FA5}">
                      <a16:colId xmlns:a16="http://schemas.microsoft.com/office/drawing/2014/main" val="888740911"/>
                    </a:ext>
                  </a:extLst>
                </a:gridCol>
                <a:gridCol w="3498980">
                  <a:extLst>
                    <a:ext uri="{9D8B030D-6E8A-4147-A177-3AD203B41FA5}">
                      <a16:colId xmlns:a16="http://schemas.microsoft.com/office/drawing/2014/main" val="3208205441"/>
                    </a:ext>
                  </a:extLst>
                </a:gridCol>
              </a:tblGrid>
              <a:tr h="715362">
                <a:tc>
                  <a:txBody>
                    <a:bodyPr/>
                    <a:lstStyle/>
                    <a:p>
                      <a:r>
                        <a:rPr lang="bs-Latn-BA" sz="1200" dirty="0" smtClean="0"/>
                        <a:t>Nivo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Znanje 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(činjenično i teoretsko)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Vještine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(spoznajne, psihomotoričke i socijalne) 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Kompetencije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(samostalnost i odgovornost)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42209"/>
                  </a:ext>
                </a:extLst>
              </a:tr>
              <a:tr h="3791323">
                <a:tc>
                  <a:txBody>
                    <a:bodyPr/>
                    <a:lstStyle/>
                    <a:p>
                      <a:r>
                        <a:rPr lang="bs-Latn-BA" sz="1200" dirty="0" smtClean="0"/>
                        <a:t>6.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Pokazuje znanje i razumijevanje u području studija, koje se nadovezuje na njihovo srednjoškolsko obrazovanje i koje je uobičajeno na tom nivou, uz podršku odgovarajućih resursa za učenje (tekstova i informacionih i komunikacijskih tehnologija), koje uključuje neke aspekte koji će se zasnivati na poznavanju najnaprednijih dostignuća u datom području studija.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primjeniti detaljno znanje i kritičko razumijevanje principa vezanih za dato područje studija/discipline primjeniti na način koji pokazuje profesionalni pristup radu ili struci, te posjeduje kompetencije koje se obično pokazuju formiranjem i potkrepljivanjem argumenata i rješavanjem problema unutar datog područja studija;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primjeniti osnovne metode sticanja znanja i aplikativna istraživanja u datoj disciplini, te je u stanju da odluči o tome koji pristup da upotrijebi za rješavanje datog problema, i svjesna je toga u kojoj mjeri je odabrani pristup primjeren rješavanju takvog problema;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</a:t>
                      </a:r>
                      <a:r>
                        <a:rPr lang="bs-Latn-BA" sz="1200" baseline="0" noProof="0" dirty="0" smtClean="0"/>
                        <a:t> </a:t>
                      </a:r>
                      <a:r>
                        <a:rPr lang="bs-Latn-BA" sz="1200" noProof="0" dirty="0" smtClean="0"/>
                        <a:t>može komunicirati koristeći znanje jednog ili više stranih jezika, i komunikacijskih tehnologija, informacije, ideje, probleme i rješenja, i auditoriju koji nije specijalizovan  i koji je specijalizovan za dato područje izučavanja.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b="1" noProof="0" dirty="0" smtClean="0"/>
                        <a:t>Profesionalne kompetencije: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ima sposobnost da prikuplja i tumači relevantne podatke (obično unutar datog područja studija) na osnovu kojih donosi sudove koji sadrže razmišljanja o relevantnim društvenim naučnim ili etičkim pitanjima.</a:t>
                      </a:r>
                    </a:p>
                    <a:p>
                      <a:pPr algn="just"/>
                      <a:r>
                        <a:rPr lang="bs-Latn-BA" sz="1200" b="1" noProof="0" dirty="0" smtClean="0"/>
                        <a:t>Lične kompetencije: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je izgradila vještine učenja neophodne za dalji studij, uz visok stepen autonomije i akademskih vještina i svojstava neophodnih za istraživački rad, shvatanje i procjenu novih informacija, koncepata i dokaza iz različitih izvora;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</a:t>
                      </a:r>
                      <a:r>
                        <a:rPr lang="bs-Latn-BA" sz="1200" baseline="0" noProof="0" dirty="0" smtClean="0"/>
                        <a:t> </a:t>
                      </a:r>
                      <a:r>
                        <a:rPr lang="bs-Latn-BA" sz="1200" noProof="0" dirty="0" smtClean="0"/>
                        <a:t>posjeduje temelj za buduće samousmjeravanje i cjeloživotno učenje;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</a:t>
                      </a:r>
                      <a:r>
                        <a:rPr lang="bs-Latn-BA" sz="1200" baseline="0" noProof="0" dirty="0" smtClean="0"/>
                        <a:t> </a:t>
                      </a:r>
                      <a:r>
                        <a:rPr lang="bs-Latn-BA" sz="1200" noProof="0" dirty="0" smtClean="0"/>
                        <a:t>stekla interpersonalne vještine i vještine timskog rada, primjerene za zapošljavanje i /ili dalji studij. 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1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722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6"/>
            <a:ext cx="10515600" cy="888022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kvalifikacijskog okvira Bosne i Hercegovine (Službeni glasnik BiH 31/11)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134207"/>
            <a:ext cx="10515600" cy="55278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endParaRPr lang="bs-Latn-BA" dirty="0" smtClean="0">
              <a:solidFill>
                <a:schemeClr val="tx1"/>
              </a:solidFill>
            </a:endParaRPr>
          </a:p>
          <a:p>
            <a:r>
              <a:rPr lang="bs-Latn-BA" b="1" dirty="0" smtClean="0">
                <a:solidFill>
                  <a:schemeClr val="tx1"/>
                </a:solidFill>
              </a:rPr>
              <a:t>Generički </a:t>
            </a:r>
            <a:r>
              <a:rPr lang="bs-Latn-BA" b="1" dirty="0">
                <a:solidFill>
                  <a:schemeClr val="tx1"/>
                </a:solidFill>
              </a:rPr>
              <a:t>deskriptori kvalifikacijskih nivoa po ishodima učenja</a:t>
            </a:r>
          </a:p>
          <a:p>
            <a:endParaRPr lang="bs-Latn-B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02603"/>
              </p:ext>
            </p:extLst>
          </p:nvPr>
        </p:nvGraphicFramePr>
        <p:xfrm>
          <a:off x="831850" y="1922106"/>
          <a:ext cx="1055149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04">
                  <a:extLst>
                    <a:ext uri="{9D8B030D-6E8A-4147-A177-3AD203B41FA5}">
                      <a16:colId xmlns:a16="http://schemas.microsoft.com/office/drawing/2014/main" val="543222021"/>
                    </a:ext>
                  </a:extLst>
                </a:gridCol>
                <a:gridCol w="2440852">
                  <a:extLst>
                    <a:ext uri="{9D8B030D-6E8A-4147-A177-3AD203B41FA5}">
                      <a16:colId xmlns:a16="http://schemas.microsoft.com/office/drawing/2014/main" val="4078969557"/>
                    </a:ext>
                  </a:extLst>
                </a:gridCol>
                <a:gridCol w="3331029">
                  <a:extLst>
                    <a:ext uri="{9D8B030D-6E8A-4147-A177-3AD203B41FA5}">
                      <a16:colId xmlns:a16="http://schemas.microsoft.com/office/drawing/2014/main" val="888740911"/>
                    </a:ext>
                  </a:extLst>
                </a:gridCol>
                <a:gridCol w="4301412">
                  <a:extLst>
                    <a:ext uri="{9D8B030D-6E8A-4147-A177-3AD203B41FA5}">
                      <a16:colId xmlns:a16="http://schemas.microsoft.com/office/drawing/2014/main" val="3208205441"/>
                    </a:ext>
                  </a:extLst>
                </a:gridCol>
              </a:tblGrid>
              <a:tr h="681603">
                <a:tc>
                  <a:txBody>
                    <a:bodyPr/>
                    <a:lstStyle/>
                    <a:p>
                      <a:r>
                        <a:rPr lang="bs-Latn-BA" sz="1200" dirty="0" smtClean="0"/>
                        <a:t>Nivo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Znanje 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(činjenično i teoretsko)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Vještine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(spoznajne, psihomotoričke i socijalne) 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s-Latn-BA" sz="1200" noProof="0" dirty="0" smtClean="0"/>
                        <a:t>Kompetencije</a:t>
                      </a:r>
                    </a:p>
                    <a:p>
                      <a:pPr algn="ctr"/>
                      <a:r>
                        <a:rPr lang="bs-Latn-BA" sz="1200" noProof="0" dirty="0" smtClean="0"/>
                        <a:t>(samostalnost i odgovornost)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42209"/>
                  </a:ext>
                </a:extLst>
              </a:tr>
              <a:tr h="3834019">
                <a:tc>
                  <a:txBody>
                    <a:bodyPr/>
                    <a:lstStyle/>
                    <a:p>
                      <a:r>
                        <a:rPr lang="bs-Latn-BA" sz="1200" dirty="0" smtClean="0"/>
                        <a:t>7.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pokazati sistematično razumijevanje i savladavanje znanja u svom području studija/disciplini, koje se temelji na, odnosno proširuje i /ili nadograđuje sa nivoom dodiplomskog studija (prvi stepen), i što predstavlja osnov ili mogućnost za originalnost pri razvoju i /ili primjeni ideja, obično u kontekstu istraživačkog rada.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primjeniti svoje znanje i razumijevanje, kao i sposobnosti rješavanja problema, na nove i nepoznate sredine unutar šireg (ili interdiciplinarnog) konteksta u vezi sa njihovim područjem studija;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primjeniti konceptualno i apstraktno razmišljanje, uz visok nivo sposobnosti i kreativnosti, čim e se omogućava: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bs-Latn-BA" sz="1200" noProof="0" dirty="0" smtClean="0"/>
                        <a:t>kritička ocjena trenutnog istraživačkog  i akademskog rada na najvišem nivou u datoj disciplini,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bs-Latn-BA" sz="1200" noProof="0" dirty="0" smtClean="0"/>
                        <a:t>ocjena različitih metodologija, formiranje kritičkog mišljenja i ponuda alternativnih rješenja.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b="1" noProof="0" dirty="0" smtClean="0"/>
                        <a:t>Profesionalne kompetencije: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ima sosobnost da integrira znanje i baci se složenim problemima, te da formulira sudove na osnovu nepotpunih ili ograničenih informacija, ali uz razmišljanje o socijalnim i etičkim odgovornostima vezanim za primjenu njihovog znanja ili sudova.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Može prenositi svoje zaključke, znanje i razmišljanja na kojima se oni temelje, uz korištenje odgovarajućeg/odgovarajućih jezika, auditorju koji nije specijalizovan i koji je specijalizovan, jasno i nedvosmisleno.</a:t>
                      </a:r>
                    </a:p>
                    <a:p>
                      <a:pPr algn="just"/>
                      <a:r>
                        <a:rPr lang="bs-Latn-BA" sz="1200" b="1" noProof="0" dirty="0" smtClean="0"/>
                        <a:t>Lične kometencije: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osoba.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je u stanju da svoje znanje podigne na viši nivo, produbi razumijevanje svog područja studija ili discipline, i kontinuirano razvija sopstvene vještine, kroz samostalno učenje i razvoj;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</a:t>
                      </a:r>
                      <a:r>
                        <a:rPr lang="bs-Latn-BA" sz="1200" baseline="0" noProof="0" dirty="0" smtClean="0"/>
                        <a:t> i</a:t>
                      </a:r>
                      <a:r>
                        <a:rPr lang="bs-Latn-BA" sz="1200" noProof="0" dirty="0" smtClean="0"/>
                        <a:t>ma vještine učenja koje joj omogućavaju da nastavi studij na način koji će uglavnom biti samousmjeren i autonoman;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je stekla interpersonalne vještine i vještine timskog rada, primjerene različitim kontekstima učenja i taposlenja, te pokazuje sposobnost vođenja i /ili pokretanja inicijative i daje doprinod promjeni i razvoju.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1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34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46186"/>
            <a:ext cx="10515600" cy="888022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Osnove kvalifikacijskog okvira Bosne i Hercegovine (Službeni glasnik BiH 31/11)</a:t>
            </a:r>
            <a:endParaRPr lang="bs-Latn-B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134208"/>
            <a:ext cx="10515600" cy="5143500"/>
          </a:xfrm>
        </p:spPr>
        <p:txBody>
          <a:bodyPr>
            <a:normAutofit/>
          </a:bodyPr>
          <a:lstStyle/>
          <a:p>
            <a:endParaRPr lang="bs-Latn-BA" b="1" dirty="0" smtClean="0">
              <a:solidFill>
                <a:schemeClr val="tx1"/>
              </a:solidFill>
            </a:endParaRPr>
          </a:p>
          <a:p>
            <a:r>
              <a:rPr lang="bs-Latn-BA" b="1" dirty="0" smtClean="0">
                <a:solidFill>
                  <a:schemeClr val="tx1"/>
                </a:solidFill>
              </a:rPr>
              <a:t>Generički </a:t>
            </a:r>
            <a:r>
              <a:rPr lang="bs-Latn-BA" b="1" dirty="0">
                <a:solidFill>
                  <a:schemeClr val="tx1"/>
                </a:solidFill>
              </a:rPr>
              <a:t>deskriptori kvalifikacijskih nivoa po ishodima učenja</a:t>
            </a:r>
          </a:p>
          <a:p>
            <a:endParaRPr lang="bs-Latn-BA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708861"/>
              </p:ext>
            </p:extLst>
          </p:nvPr>
        </p:nvGraphicFramePr>
        <p:xfrm>
          <a:off x="831850" y="2022231"/>
          <a:ext cx="10532836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204">
                  <a:extLst>
                    <a:ext uri="{9D8B030D-6E8A-4147-A177-3AD203B41FA5}">
                      <a16:colId xmlns:a16="http://schemas.microsoft.com/office/drawing/2014/main" val="543222021"/>
                    </a:ext>
                  </a:extLst>
                </a:gridCol>
                <a:gridCol w="2699238">
                  <a:extLst>
                    <a:ext uri="{9D8B030D-6E8A-4147-A177-3AD203B41FA5}">
                      <a16:colId xmlns:a16="http://schemas.microsoft.com/office/drawing/2014/main" val="4078969557"/>
                    </a:ext>
                  </a:extLst>
                </a:gridCol>
                <a:gridCol w="3367454">
                  <a:extLst>
                    <a:ext uri="{9D8B030D-6E8A-4147-A177-3AD203B41FA5}">
                      <a16:colId xmlns:a16="http://schemas.microsoft.com/office/drawing/2014/main" val="888740911"/>
                    </a:ext>
                  </a:extLst>
                </a:gridCol>
                <a:gridCol w="3987940">
                  <a:extLst>
                    <a:ext uri="{9D8B030D-6E8A-4147-A177-3AD203B41FA5}">
                      <a16:colId xmlns:a16="http://schemas.microsoft.com/office/drawing/2014/main" val="3208205441"/>
                    </a:ext>
                  </a:extLst>
                </a:gridCol>
              </a:tblGrid>
              <a:tr h="691978"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Nivo</a:t>
                      </a:r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Znanje </a:t>
                      </a:r>
                    </a:p>
                    <a:p>
                      <a:r>
                        <a:rPr lang="bs-Latn-BA" sz="1200" noProof="0" dirty="0" smtClean="0"/>
                        <a:t>(činjenično i teoretsko)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Vještine</a:t>
                      </a:r>
                    </a:p>
                    <a:p>
                      <a:r>
                        <a:rPr lang="bs-Latn-BA" sz="1200" noProof="0" dirty="0" smtClean="0"/>
                        <a:t>(spoznajne, psihomotoričke i socijalne) 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Kompetencije</a:t>
                      </a:r>
                    </a:p>
                    <a:p>
                      <a:r>
                        <a:rPr lang="bs-Latn-BA" sz="1200" noProof="0" dirty="0" smtClean="0"/>
                        <a:t>(samostalnost i odgovornost)</a:t>
                      </a:r>
                    </a:p>
                    <a:p>
                      <a:endParaRPr lang="bs-Latn-BA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842209"/>
                  </a:ext>
                </a:extLst>
              </a:tr>
              <a:tr h="2508422">
                <a:tc>
                  <a:txBody>
                    <a:bodyPr/>
                    <a:lstStyle/>
                    <a:p>
                      <a:r>
                        <a:rPr lang="bs-Latn-BA" sz="1200" noProof="0" dirty="0" smtClean="0"/>
                        <a:t>8.</a:t>
                      </a:r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pokazuje sistematično razumijevanje područja studija i vladanje vještinama i metodama istraživačkog rada u vezi sa zadatim područjem.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pokazuje sposobnost da definiše studijski projekat istraživanja, a zatim provede istraživanje u skladu sa metodologijom date nauke;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orginalnim istraživanjem daje vlastiti naučni doprinos koji proširuje granice spoznaje u datoj oblasti;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će nastaviti naučna istraživanja i razvoj te biti pokretač i nosilac napretka u društvu zasnovanom na znanju, doprinoseći stalno razvoju novih tehnika, ideja ili pristupa.</a:t>
                      </a:r>
                    </a:p>
                    <a:p>
                      <a:endParaRPr lang="bs-Latn-BA" sz="1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s-Latn-BA" sz="1200" b="1" noProof="0" dirty="0" smtClean="0"/>
                        <a:t>Profesionalne kompetencije: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r>
                        <a:rPr lang="bs-Latn-BA" sz="1200" noProof="0" dirty="0" smtClean="0"/>
                        <a:t>je sposobna za kritičku analizu, vrednovanje i sintezu novih i složenih ideja.</a:t>
                      </a:r>
                    </a:p>
                    <a:p>
                      <a:pPr marL="171450" indent="-171450" algn="just">
                        <a:buFontTx/>
                        <a:buChar char="-"/>
                      </a:pPr>
                      <a:endParaRPr lang="bs-Latn-BA" sz="1200" noProof="0" dirty="0" smtClean="0"/>
                    </a:p>
                    <a:p>
                      <a:pPr algn="just"/>
                      <a:r>
                        <a:rPr lang="bs-Latn-BA" sz="1200" b="1" noProof="0" dirty="0" smtClean="0"/>
                        <a:t>Lične kompetencije 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Ova osoba:</a:t>
                      </a:r>
                    </a:p>
                    <a:p>
                      <a:pPr algn="just"/>
                      <a:r>
                        <a:rPr lang="bs-Latn-BA" sz="1200" noProof="0" dirty="0" smtClean="0"/>
                        <a:t>- može u vezi sa svojim područjem stručnog i naučnog znanja komunicirati sa kolegama, širom naučnom zajednicom i društvom.</a:t>
                      </a:r>
                    </a:p>
                    <a:p>
                      <a:endParaRPr lang="bs-Latn-BA" sz="1200" noProof="0" dirty="0" smtClean="0"/>
                    </a:p>
                    <a:p>
                      <a:endParaRPr lang="bs-Latn-BA" sz="1200" noProof="0" dirty="0" smtClean="0"/>
                    </a:p>
                    <a:p>
                      <a:endParaRPr lang="bs-Latn-BA" sz="1200" noProof="0" dirty="0" smtClean="0"/>
                    </a:p>
                    <a:p>
                      <a:endParaRPr lang="bs-Latn-BA" sz="1200" noProof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18645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1850" y="5427004"/>
            <a:ext cx="105328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dirty="0">
                <a:solidFill>
                  <a:schemeClr val="bg2">
                    <a:lumMod val="50000"/>
                  </a:schemeClr>
                </a:solidFill>
              </a:rPr>
              <a:t>Link</a:t>
            </a:r>
            <a:r>
              <a:rPr lang="bs-Latn-BA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r>
              <a:rPr lang="bs-Latn-BA" dirty="0" smtClean="0">
                <a:hlinkClick r:id="rId3"/>
              </a:rPr>
              <a:t>https</a:t>
            </a:r>
            <a:r>
              <a:rPr lang="bs-Latn-BA" dirty="0">
                <a:hlinkClick r:id="rId3"/>
              </a:rPr>
              <a:t>://</a:t>
            </a:r>
            <a:r>
              <a:rPr lang="bs-Latn-BA" dirty="0" smtClean="0">
                <a:hlinkClick r:id="rId3"/>
              </a:rPr>
              <a:t>www.unsa.ba/sites/default/files/dodatak/201710/Osnove%20kvalifikacijskog%20okvira%20BiH_1.pdf</a:t>
            </a:r>
            <a:r>
              <a:rPr lang="bs-Latn-BA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7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134208"/>
            <a:ext cx="10515600" cy="5143500"/>
          </a:xfrm>
        </p:spPr>
        <p:txBody>
          <a:bodyPr>
            <a:normAutofit/>
          </a:bodyPr>
          <a:lstStyle/>
          <a:p>
            <a:endParaRPr lang="bs-Latn-BA" b="1" dirty="0" smtClean="0">
              <a:solidFill>
                <a:schemeClr val="tx1"/>
              </a:solidFill>
            </a:endParaRPr>
          </a:p>
          <a:p>
            <a:endParaRPr lang="bs-Latn-BA" dirty="0" smtClean="0"/>
          </a:p>
          <a:p>
            <a:pPr algn="ctr"/>
            <a:r>
              <a:rPr lang="bs-Latn-BA" sz="8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sz="8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87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960582"/>
            <a:ext cx="10515600" cy="622033"/>
          </a:xfrm>
          <a:noFill/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dirty="0" smtClean="0"/>
              <a:t/>
            </a:r>
            <a:br>
              <a:rPr lang="bs-Latn-BA" dirty="0" smtClean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/>
            </a:r>
            <a:br>
              <a:rPr lang="bs-Latn-BA" dirty="0"/>
            </a:br>
            <a:r>
              <a:rPr lang="bs-Latn-BA" b="1" dirty="0" smtClean="0"/>
              <a:t>Legislativa</a:t>
            </a:r>
            <a:br>
              <a:rPr lang="bs-Latn-BA" b="1" dirty="0" smtClean="0"/>
            </a:br>
            <a:r>
              <a:rPr lang="bs-Latn-BA" sz="4400" b="1" dirty="0" smtClean="0"/>
              <a:t>Zakonski okvir: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518" y="1874982"/>
            <a:ext cx="10515600" cy="4496020"/>
          </a:xfrm>
        </p:spPr>
        <p:txBody>
          <a:bodyPr>
            <a:normAutofit/>
          </a:bodyPr>
          <a:lstStyle/>
          <a:p>
            <a:pPr algn="just"/>
            <a:r>
              <a:rPr lang="bs-Latn-BA" sz="3200" dirty="0" smtClean="0">
                <a:solidFill>
                  <a:schemeClr val="tx1"/>
                </a:solidFill>
              </a:rPr>
              <a:t>1. </a:t>
            </a:r>
            <a:r>
              <a:rPr lang="bs-Latn-BA" sz="3200" dirty="0" smtClean="0">
                <a:solidFill>
                  <a:schemeClr val="tx1"/>
                </a:solidFill>
              </a:rPr>
              <a:t>Okvirni zakon o visokom obrazovanju u Bosni i Hercegovini (Službeni glasnik Bosne i Hercegovine broj 59/07, 59/09)</a:t>
            </a:r>
          </a:p>
          <a:p>
            <a:r>
              <a:rPr lang="bs-Latn-BA" dirty="0" smtClean="0"/>
              <a:t>Link</a:t>
            </a:r>
            <a:r>
              <a:rPr lang="bs-Latn-BA" dirty="0" smtClean="0"/>
              <a:t>: </a:t>
            </a:r>
            <a:r>
              <a:rPr lang="bs-Latn-BA" dirty="0" smtClean="0">
                <a:hlinkClick r:id="rId3"/>
              </a:rPr>
              <a:t>https://www.unsa.ba/o-univerzitetu/propisi/okvirni-zakon-o-visokom-obrazovanju-u-bosni-i-hercegovini</a:t>
            </a:r>
            <a:r>
              <a:rPr lang="bs-Latn-BA" dirty="0" smtClean="0"/>
              <a:t>  </a:t>
            </a:r>
          </a:p>
          <a:p>
            <a:r>
              <a:rPr lang="bs-Latn-BA" dirty="0" smtClean="0"/>
              <a:t> </a:t>
            </a:r>
          </a:p>
          <a:p>
            <a:pPr algn="just"/>
            <a:r>
              <a:rPr lang="bs-Latn-BA" sz="3200" dirty="0" smtClean="0">
                <a:solidFill>
                  <a:schemeClr val="tx1"/>
                </a:solidFill>
              </a:rPr>
              <a:t>2. Zakon o visokom obrazovanju Kantona Sarajevo ("Sl. novine Kantona Sarajevo", broj 33/17, 35/20, 40/20, 39/21)</a:t>
            </a:r>
          </a:p>
          <a:p>
            <a:r>
              <a:rPr lang="bs-Latn-BA" dirty="0" smtClean="0"/>
              <a:t>Link: </a:t>
            </a:r>
            <a:r>
              <a:rPr lang="bs-Latn-BA" dirty="0" smtClean="0">
                <a:hlinkClick r:id="rId4"/>
              </a:rPr>
              <a:t>https://www.unsa.ba/index.php/o-univerzitetu/propisi/zakon-o-visokom-obrazovanju</a:t>
            </a:r>
            <a:r>
              <a:rPr lang="bs-Latn-BA" dirty="0" smtClean="0"/>
              <a:t> </a:t>
            </a:r>
          </a:p>
          <a:p>
            <a:endParaRPr lang="bs-Latn-BA" dirty="0"/>
          </a:p>
          <a:p>
            <a:endParaRPr lang="bs-Latn-BA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83578"/>
            <a:ext cx="10515600" cy="879230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b="1" dirty="0" smtClean="0"/>
              <a:t>Podzakonski okvir: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736435"/>
            <a:ext cx="10515600" cy="4353215"/>
          </a:xfrm>
        </p:spPr>
        <p:txBody>
          <a:bodyPr>
            <a:normAutofit/>
          </a:bodyPr>
          <a:lstStyle/>
          <a:p>
            <a:endParaRPr lang="bs-Latn-BA" sz="3200" dirty="0" smtClean="0"/>
          </a:p>
          <a:p>
            <a:pPr algn="just"/>
            <a:r>
              <a:rPr lang="bs-Latn-BA" sz="3200" dirty="0" smtClean="0">
                <a:solidFill>
                  <a:schemeClr val="tx1"/>
                </a:solidFill>
              </a:rPr>
              <a:t>3. Pravilnik o akreditaciji visokoškolskih ustanova i studijskih programa na visokoškolskim ustanovama u Kantonu Sarajevo (Službene novine Kantona Sarajevo, broj 21/19)</a:t>
            </a:r>
          </a:p>
          <a:p>
            <a:r>
              <a:rPr lang="bs-Latn-BA" dirty="0" smtClean="0"/>
              <a:t>Link: </a:t>
            </a:r>
            <a:r>
              <a:rPr lang="bs-Latn-BA" dirty="0" smtClean="0">
                <a:hlinkClick r:id="rId3"/>
              </a:rPr>
              <a:t>https://www.unsa.ba/index.php/o-univerzitetu/propisi/pravilnik-o-akreditaciji-visokoskolskih-ustanova-i-studijskih-programa-na</a:t>
            </a:r>
            <a:r>
              <a:rPr lang="bs-Latn-BA" dirty="0" smtClean="0"/>
              <a:t> </a:t>
            </a:r>
          </a:p>
          <a:p>
            <a:r>
              <a:rPr lang="bs-Latn-BA" dirty="0" smtClean="0"/>
              <a:t> </a:t>
            </a:r>
          </a:p>
          <a:p>
            <a:endParaRPr lang="bs-Latn-BA" dirty="0"/>
          </a:p>
          <a:p>
            <a:endParaRPr lang="bs-Latn-BA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44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28600"/>
            <a:ext cx="10515600" cy="773723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bs-Latn-BA" sz="4400" b="1" dirty="0" smtClean="0"/>
              <a:t>Akti Univerziteta u Sarajevu:</a:t>
            </a:r>
            <a:endParaRPr lang="en-US" sz="4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62808"/>
            <a:ext cx="10515600" cy="4967654"/>
          </a:xfrm>
        </p:spPr>
        <p:txBody>
          <a:bodyPr>
            <a:normAutofit fontScale="25000" lnSpcReduction="20000"/>
          </a:bodyPr>
          <a:lstStyle/>
          <a:p>
            <a:r>
              <a:rPr lang="bs-Latn-BA" sz="12800" dirty="0" smtClean="0">
                <a:solidFill>
                  <a:schemeClr val="tx1"/>
                </a:solidFill>
              </a:rPr>
              <a:t>4. Statut Univerziteta u Sarajevu</a:t>
            </a:r>
          </a:p>
          <a:p>
            <a:r>
              <a:rPr lang="bs-Latn-BA" sz="9600" dirty="0" smtClean="0"/>
              <a:t>Link: </a:t>
            </a:r>
            <a:r>
              <a:rPr lang="bs-Latn-BA" sz="9600" dirty="0" smtClean="0">
                <a:hlinkClick r:id="rId3"/>
              </a:rPr>
              <a:t>https://www.unsa.ba/index.php/o-univerzitetu/propisi/statut-univerziteta-u-sarajevu-0</a:t>
            </a:r>
            <a:endParaRPr lang="bs-Latn-BA" sz="9600" dirty="0" smtClean="0"/>
          </a:p>
          <a:p>
            <a:r>
              <a:rPr lang="bs-Latn-BA" sz="9800" dirty="0" smtClean="0"/>
              <a:t> </a:t>
            </a:r>
          </a:p>
          <a:p>
            <a:pPr algn="just"/>
            <a:r>
              <a:rPr lang="bs-Latn-BA" sz="12800" dirty="0" smtClean="0">
                <a:solidFill>
                  <a:schemeClr val="tx1"/>
                </a:solidFill>
              </a:rPr>
              <a:t>5. Odluka Upravnog odbora UNSA o uspostavi sistema osiguranja i upravljanja kvalitetom na UNSA </a:t>
            </a:r>
          </a:p>
          <a:p>
            <a:r>
              <a:rPr lang="bs-Latn-BA" sz="9600" dirty="0" smtClean="0"/>
              <a:t>Link: </a:t>
            </a:r>
            <a:r>
              <a:rPr lang="bs-Latn-BA" sz="9600" dirty="0" smtClean="0">
                <a:hlinkClick r:id="rId4"/>
              </a:rPr>
              <a:t>https://www.unsa.ba/o-univerzitetu/kvalitet-na-unsa</a:t>
            </a:r>
            <a:r>
              <a:rPr lang="bs-Latn-BA" sz="9600" dirty="0" smtClean="0"/>
              <a:t> </a:t>
            </a:r>
          </a:p>
          <a:p>
            <a:endParaRPr lang="bs-Latn-BA" sz="9800" dirty="0" smtClean="0"/>
          </a:p>
          <a:p>
            <a:pPr algn="just"/>
            <a:r>
              <a:rPr lang="bs-Latn-BA" sz="12800" dirty="0" smtClean="0">
                <a:solidFill>
                  <a:schemeClr val="tx1"/>
                </a:solidFill>
              </a:rPr>
              <a:t>6. </a:t>
            </a:r>
            <a:r>
              <a:rPr lang="pt-BR" sz="12800" dirty="0" smtClean="0">
                <a:solidFill>
                  <a:schemeClr val="tx1"/>
                </a:solidFill>
              </a:rPr>
              <a:t>Pravilnik o sistemu osiguranja i upravljanja kvalitetom Univerziteta u Sarajevu</a:t>
            </a:r>
            <a:endParaRPr lang="bs-Latn-BA" sz="12800" dirty="0" smtClean="0">
              <a:solidFill>
                <a:schemeClr val="tx1"/>
              </a:solidFill>
            </a:endParaRPr>
          </a:p>
          <a:p>
            <a:r>
              <a:rPr lang="bs-Latn-BA" sz="9600" dirty="0" smtClean="0"/>
              <a:t>Link: </a:t>
            </a:r>
            <a:r>
              <a:rPr lang="bs-Latn-BA" sz="9600" dirty="0" smtClean="0">
                <a:hlinkClick r:id="rId5"/>
              </a:rPr>
              <a:t>https://www.unsa.ba/o-univerzitetu/propisi/pravilnik-o-sistemu-osiguranja-i-upravljanja-kvalitetom-univerziteta-u</a:t>
            </a:r>
            <a:r>
              <a:rPr lang="bs-Latn-BA" sz="9600" dirty="0" smtClean="0"/>
              <a:t> </a:t>
            </a:r>
          </a:p>
          <a:p>
            <a:r>
              <a:rPr lang="bs-Latn-BA" sz="8000" dirty="0" smtClean="0"/>
              <a:t> </a:t>
            </a:r>
          </a:p>
          <a:p>
            <a:endParaRPr lang="bs-Latn-BA" dirty="0"/>
          </a:p>
          <a:p>
            <a:endParaRPr lang="bs-Latn-BA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23272"/>
            <a:ext cx="10515600" cy="1200727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sz="4400" dirty="0" smtClean="0"/>
              <a:t/>
            </a:r>
            <a:br>
              <a:rPr lang="bs-Latn-BA" sz="4400" dirty="0" smtClean="0"/>
            </a:br>
            <a:r>
              <a:rPr lang="bs-Latn-BA" sz="4400" dirty="0"/>
              <a:t/>
            </a:r>
            <a:br>
              <a:rPr lang="bs-Latn-BA" sz="4400" dirty="0"/>
            </a:br>
            <a:r>
              <a:rPr lang="bs-Latn-BA" sz="4400" dirty="0" smtClean="0"/>
              <a:t>Akti Agencije za razvoj visokog obrazovanja i osiguranje kvaliteta Bosne i Hercegovine: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62808"/>
            <a:ext cx="10515600" cy="4967654"/>
          </a:xfrm>
        </p:spPr>
        <p:txBody>
          <a:bodyPr>
            <a:normAutofit/>
          </a:bodyPr>
          <a:lstStyle/>
          <a:p>
            <a:endParaRPr lang="bs-Latn-BA" sz="8000" dirty="0"/>
          </a:p>
          <a:p>
            <a:pPr algn="just"/>
            <a:r>
              <a:rPr lang="bs-Latn-BA" sz="3200" dirty="0" smtClean="0">
                <a:solidFill>
                  <a:schemeClr val="tx1"/>
                </a:solidFill>
              </a:rPr>
              <a:t>7. Odluka </a:t>
            </a:r>
            <a:r>
              <a:rPr lang="bs-Latn-BA" sz="3200" dirty="0">
                <a:solidFill>
                  <a:schemeClr val="tx1"/>
                </a:solidFill>
              </a:rPr>
              <a:t>o</a:t>
            </a:r>
            <a:r>
              <a:rPr lang="bs-Latn-BA" sz="3200" dirty="0" smtClean="0">
                <a:solidFill>
                  <a:schemeClr val="tx1"/>
                </a:solidFill>
              </a:rPr>
              <a:t> izmjenama </a:t>
            </a:r>
            <a:r>
              <a:rPr lang="bs-Latn-BA" sz="3200" dirty="0">
                <a:solidFill>
                  <a:schemeClr val="tx1"/>
                </a:solidFill>
              </a:rPr>
              <a:t>i</a:t>
            </a:r>
            <a:r>
              <a:rPr lang="bs-Latn-BA" sz="3200" dirty="0" smtClean="0">
                <a:solidFill>
                  <a:schemeClr val="tx1"/>
                </a:solidFill>
              </a:rPr>
              <a:t> dopunama Odluke </a:t>
            </a:r>
            <a:r>
              <a:rPr lang="bs-Latn-BA" sz="3200" dirty="0">
                <a:solidFill>
                  <a:schemeClr val="tx1"/>
                </a:solidFill>
              </a:rPr>
              <a:t>o</a:t>
            </a:r>
            <a:r>
              <a:rPr lang="bs-Latn-BA" sz="3200" dirty="0" smtClean="0">
                <a:solidFill>
                  <a:schemeClr val="tx1"/>
                </a:solidFill>
              </a:rPr>
              <a:t> normama kojima se određuju minimalni standardi u području visokog obrazovanja u Bosni i Hercegovini</a:t>
            </a:r>
          </a:p>
          <a:p>
            <a:r>
              <a:rPr lang="bs-Latn-BA" sz="3200" dirty="0" smtClean="0"/>
              <a:t>Link: </a:t>
            </a:r>
            <a:r>
              <a:rPr lang="bs-Latn-BA" dirty="0" smtClean="0">
                <a:hlinkClick r:id="rId3"/>
              </a:rPr>
              <a:t>http://www.hea.gov.ba/Dokumenti/dokumenti_agencije/?id=8304</a:t>
            </a:r>
            <a:r>
              <a:rPr lang="bs-Latn-BA" dirty="0" smtClean="0"/>
              <a:t>   </a:t>
            </a:r>
            <a:endParaRPr lang="bs-Latn-BA" dirty="0"/>
          </a:p>
          <a:p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32508"/>
            <a:ext cx="10515600" cy="1173019"/>
          </a:xfrm>
          <a:ln w="25400" cmpd="sng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bs-Latn-BA" sz="4400" dirty="0"/>
              <a:t>A</a:t>
            </a:r>
            <a:r>
              <a:rPr lang="bs-Latn-BA" sz="4400" dirty="0" smtClean="0"/>
              <a:t>kt Ministarske konferencije održane u maju 2015 u Yerevanu: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62808"/>
            <a:ext cx="10515600" cy="4967654"/>
          </a:xfrm>
        </p:spPr>
        <p:txBody>
          <a:bodyPr>
            <a:normAutofit/>
          </a:bodyPr>
          <a:lstStyle/>
          <a:p>
            <a:endParaRPr lang="bs-Latn-BA" sz="8000" dirty="0"/>
          </a:p>
          <a:p>
            <a:pPr algn="just"/>
            <a:r>
              <a:rPr lang="bs-Latn-BA" sz="3200" dirty="0">
                <a:solidFill>
                  <a:schemeClr val="tx1"/>
                </a:solidFill>
              </a:rPr>
              <a:t>8. </a:t>
            </a:r>
            <a:r>
              <a:rPr lang="bs-Latn-BA" sz="3200" dirty="0" smtClean="0">
                <a:solidFill>
                  <a:schemeClr val="tx1"/>
                </a:solidFill>
              </a:rPr>
              <a:t>Standardi i smjernice za obezbjeđivanje kvaliteta u Evropskom prostoru visokog obrazovanja (ESG)</a:t>
            </a:r>
          </a:p>
          <a:p>
            <a:r>
              <a:rPr lang="bs-Latn-BA" sz="3200" dirty="0" smtClean="0"/>
              <a:t>Link: </a:t>
            </a:r>
            <a:r>
              <a:rPr lang="bs-Latn-BA" dirty="0" smtClean="0">
                <a:hlinkClick r:id="rId3"/>
              </a:rPr>
              <a:t>http://www.hea.gov.ba/dokumenti/bolonja/?id=6150</a:t>
            </a:r>
            <a:r>
              <a:rPr lang="bs-Latn-BA" dirty="0" smtClean="0"/>
              <a:t> </a:t>
            </a:r>
          </a:p>
          <a:p>
            <a:endParaRPr lang="bs-Latn-B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28073"/>
            <a:ext cx="10515600" cy="690773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studijski program?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41938"/>
            <a:ext cx="10515600" cy="53017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bs-Latn-BA" b="1" dirty="0" smtClean="0"/>
          </a:p>
          <a:p>
            <a:pPr algn="ctr">
              <a:spcBef>
                <a:spcPts val="0"/>
              </a:spcBef>
            </a:pPr>
            <a:r>
              <a:rPr lang="bs-Latn-BA" sz="1800" b="1" dirty="0" smtClean="0">
                <a:solidFill>
                  <a:schemeClr val="tx1"/>
                </a:solidFill>
              </a:rPr>
              <a:t>Zakon o visokom obrazovanju </a:t>
            </a:r>
            <a:r>
              <a:rPr lang="bs-Latn-BA" sz="1800" b="1" dirty="0" smtClean="0">
                <a:solidFill>
                  <a:schemeClr val="tx1"/>
                </a:solidFill>
              </a:rPr>
              <a:t>Kantona </a:t>
            </a:r>
            <a:r>
              <a:rPr lang="bs-Latn-BA" sz="1800" b="1" dirty="0">
                <a:solidFill>
                  <a:schemeClr val="tx1"/>
                </a:solidFill>
              </a:rPr>
              <a:t>Sarajevo ("Sl. novine Kantona Sarajevo", broj 33/17, 35/20, 40/20, 39/21</a:t>
            </a:r>
            <a:r>
              <a:rPr lang="bs-Latn-BA" sz="1800" b="1" dirty="0" smtClean="0">
                <a:solidFill>
                  <a:schemeClr val="tx1"/>
                </a:solidFill>
              </a:rPr>
              <a:t>)</a:t>
            </a:r>
            <a:endParaRPr lang="bs-Latn-BA" sz="1800" b="1" dirty="0" smtClean="0">
              <a:solidFill>
                <a:schemeClr val="tx1"/>
              </a:solidFill>
            </a:endParaRPr>
          </a:p>
          <a:p>
            <a:pPr algn="ctr"/>
            <a:r>
              <a:rPr lang="bs-Latn-BA" sz="1400" b="1" spc="100" dirty="0" smtClean="0">
                <a:solidFill>
                  <a:schemeClr val="tx1"/>
                </a:solidFill>
              </a:rPr>
              <a:t>Član </a:t>
            </a:r>
            <a:r>
              <a:rPr lang="bs-Latn-BA" sz="1400" b="1" spc="100" dirty="0">
                <a:solidFill>
                  <a:schemeClr val="tx1"/>
                </a:solidFill>
              </a:rPr>
              <a:t>54.</a:t>
            </a:r>
          </a:p>
          <a:p>
            <a:pPr algn="ctr">
              <a:spcBef>
                <a:spcPts val="0"/>
              </a:spcBef>
            </a:pPr>
            <a:r>
              <a:rPr lang="bs-Latn-BA" sz="1400" b="1" spc="100" dirty="0">
                <a:solidFill>
                  <a:schemeClr val="tx1"/>
                </a:solidFill>
              </a:rPr>
              <a:t>(Studijski </a:t>
            </a:r>
            <a:r>
              <a:rPr lang="bs-Latn-BA" sz="1400" b="1" spc="100" dirty="0" smtClean="0">
                <a:solidFill>
                  <a:schemeClr val="tx1"/>
                </a:solidFill>
              </a:rPr>
              <a:t>programi)</a:t>
            </a:r>
          </a:p>
          <a:p>
            <a:pPr algn="just"/>
            <a:r>
              <a:rPr lang="bs-Latn-BA" sz="1200" dirty="0" smtClean="0">
                <a:solidFill>
                  <a:schemeClr val="tx1"/>
                </a:solidFill>
              </a:rPr>
              <a:t>(1) Studij se organizuje u skladu sa studijskim programom. Kod utvrđivanja studijskog programa vodi se računa da studij bude usklađen sa Strategijom razvoja visokog obrazovanja i potrebama profesionalnog sektora, na nivou najnovijih naučnih spoznaja i na njima temeljenih znanja i vještina te usporediv s akreditovanim programima visokoškolskih ustanova u regiji i/ili svijetu. </a:t>
            </a:r>
          </a:p>
          <a:p>
            <a:pPr algn="just"/>
            <a:r>
              <a:rPr lang="bs-Latn-BA" sz="1200" dirty="0" smtClean="0">
                <a:solidFill>
                  <a:schemeClr val="tx1"/>
                </a:solidFill>
              </a:rPr>
              <a:t>(2) Studijski programi regulisanih profesija usklađuju se sa važećom direktivom za svaku profesiju. </a:t>
            </a:r>
          </a:p>
          <a:p>
            <a:pPr algn="just"/>
            <a:r>
              <a:rPr lang="bs-Latn-BA" sz="1200" dirty="0" smtClean="0">
                <a:solidFill>
                  <a:schemeClr val="tx1"/>
                </a:solidFill>
              </a:rPr>
              <a:t>(3) Studijski program sadrži: opis studija, trajanje studija, stručno i naučno zvanje koje se stiče završetkom studija, uslove upisa na studij, </a:t>
            </a:r>
            <a:r>
              <a:rPr lang="bs-Latn-BA" sz="1200" b="1" u="sng" dirty="0" smtClean="0">
                <a:solidFill>
                  <a:schemeClr val="tx1"/>
                </a:solidFill>
              </a:rPr>
              <a:t>predviđene ishode učenja koji se stiču ispunjenjem studijskih obaveza</a:t>
            </a:r>
            <a:r>
              <a:rPr lang="bs-Latn-BA" sz="1200" dirty="0" smtClean="0">
                <a:solidFill>
                  <a:schemeClr val="tx1"/>
                </a:solidFill>
              </a:rPr>
              <a:t>, predviđena znanja, vještine i kompetencije, okvirni sadržaj obaveznih i izbornih predmeta i broj sati potrebnih za njihovu izvedbu, bodovnu vrijednost svakog predmeta određenu u skladu sa ECTS-om, oblike provođenja nastave i načina provjere znanja za svaki predmet, ciljeve i ishode učenja za svaki predmet, popis predmeta koje student može izabrati s drugih univerzitetskih studija te odredbe o tome da li i pod kojim uslovima studenti koji su prekinuli studij ili su izgubili pravo studiranja mogu nastaviti studij. </a:t>
            </a:r>
            <a:endParaRPr lang="bs-Latn-BA" sz="1200" dirty="0" smtClean="0">
              <a:solidFill>
                <a:schemeClr val="tx1"/>
              </a:solidFill>
            </a:endParaRPr>
          </a:p>
          <a:p>
            <a:pPr algn="just"/>
            <a:r>
              <a:rPr lang="bs-Latn-BA" sz="1200" dirty="0">
                <a:solidFill>
                  <a:schemeClr val="tx1"/>
                </a:solidFill>
              </a:rPr>
              <a:t>4) Jedan ECTS studijski bod predstavlja 25 sati </a:t>
            </a:r>
            <a:r>
              <a:rPr lang="bs-Latn-BA" sz="1200" dirty="0" smtClean="0">
                <a:solidFill>
                  <a:schemeClr val="tx1"/>
                </a:solidFill>
              </a:rPr>
              <a:t>ukupnog opterećenja </a:t>
            </a:r>
            <a:r>
              <a:rPr lang="bs-Latn-BA" sz="1200" dirty="0">
                <a:solidFill>
                  <a:schemeClr val="tx1"/>
                </a:solidFill>
              </a:rPr>
              <a:t>studenta kroz sve oblike njegovog rada </a:t>
            </a:r>
            <a:r>
              <a:rPr lang="bs-Latn-BA" sz="1200" dirty="0" smtClean="0">
                <a:solidFill>
                  <a:schemeClr val="tx1"/>
                </a:solidFill>
              </a:rPr>
              <a:t>na određenom </a:t>
            </a:r>
            <a:r>
              <a:rPr lang="bs-Latn-BA" sz="1200" dirty="0">
                <a:solidFill>
                  <a:schemeClr val="tx1"/>
                </a:solidFill>
              </a:rPr>
              <a:t>predmetu, odnosno do 30 sati </a:t>
            </a:r>
            <a:r>
              <a:rPr lang="bs-Latn-BA" sz="1200" dirty="0" smtClean="0">
                <a:solidFill>
                  <a:schemeClr val="tx1"/>
                </a:solidFill>
              </a:rPr>
              <a:t>ukupnog opterećenja </a:t>
            </a:r>
            <a:r>
              <a:rPr lang="bs-Latn-BA" sz="1200" dirty="0">
                <a:solidFill>
                  <a:schemeClr val="tx1"/>
                </a:solidFill>
              </a:rPr>
              <a:t>kada su u pitanju studijski programi </a:t>
            </a:r>
            <a:r>
              <a:rPr lang="bs-Latn-BA" sz="1200" dirty="0" smtClean="0">
                <a:solidFill>
                  <a:schemeClr val="tx1"/>
                </a:solidFill>
              </a:rPr>
              <a:t>medicinske grupe </a:t>
            </a:r>
            <a:r>
              <a:rPr lang="bs-Latn-BA" sz="1200" dirty="0">
                <a:solidFill>
                  <a:schemeClr val="tx1"/>
                </a:solidFill>
              </a:rPr>
              <a:t>nauka.</a:t>
            </a:r>
          </a:p>
          <a:p>
            <a:pPr algn="just"/>
            <a:r>
              <a:rPr lang="bs-Latn-BA" sz="1200" dirty="0">
                <a:solidFill>
                  <a:schemeClr val="tx1"/>
                </a:solidFill>
              </a:rPr>
              <a:t>(5) Ciklusi studija i programi koji vode do akademske </a:t>
            </a:r>
            <a:r>
              <a:rPr lang="bs-Latn-BA" sz="1200" dirty="0" smtClean="0">
                <a:solidFill>
                  <a:schemeClr val="tx1"/>
                </a:solidFill>
              </a:rPr>
              <a:t>titule, stručnog </a:t>
            </a:r>
            <a:r>
              <a:rPr lang="bs-Latn-BA" sz="1200" dirty="0">
                <a:solidFill>
                  <a:schemeClr val="tx1"/>
                </a:solidFill>
              </a:rPr>
              <a:t>i </a:t>
            </a:r>
            <a:r>
              <a:rPr lang="bs-Latn-BA" sz="1200" dirty="0" smtClean="0">
                <a:solidFill>
                  <a:schemeClr val="tx1"/>
                </a:solidFill>
              </a:rPr>
              <a:t>naučnog </a:t>
            </a:r>
            <a:r>
              <a:rPr lang="bs-Latn-BA" sz="1200" dirty="0">
                <a:solidFill>
                  <a:schemeClr val="tx1"/>
                </a:solidFill>
              </a:rPr>
              <a:t>zvanja koje nudi </a:t>
            </a:r>
            <a:r>
              <a:rPr lang="bs-Latn-BA" sz="1200" dirty="0" smtClean="0">
                <a:solidFill>
                  <a:schemeClr val="tx1"/>
                </a:solidFill>
              </a:rPr>
              <a:t>visokoškolska ustanova fleksibilni </a:t>
            </a:r>
            <a:r>
              <a:rPr lang="bs-Latn-BA" sz="1200" dirty="0">
                <a:solidFill>
                  <a:schemeClr val="tx1"/>
                </a:solidFill>
              </a:rPr>
              <a:t>su, tako da </a:t>
            </a:r>
            <a:r>
              <a:rPr lang="bs-Latn-BA" sz="1200" dirty="0" smtClean="0">
                <a:solidFill>
                  <a:schemeClr val="tx1"/>
                </a:solidFill>
              </a:rPr>
              <a:t>omogućavaju </a:t>
            </a:r>
            <a:r>
              <a:rPr lang="bs-Latn-BA" sz="1200" dirty="0">
                <a:solidFill>
                  <a:schemeClr val="tx1"/>
                </a:solidFill>
              </a:rPr>
              <a:t>mobilnost studenata </a:t>
            </a:r>
            <a:r>
              <a:rPr lang="bs-Latn-BA" sz="1200" dirty="0" smtClean="0">
                <a:solidFill>
                  <a:schemeClr val="tx1"/>
                </a:solidFill>
              </a:rPr>
              <a:t>u odgovarajućim </a:t>
            </a:r>
            <a:r>
              <a:rPr lang="bs-Latn-BA" sz="1200" dirty="0">
                <a:solidFill>
                  <a:schemeClr val="tx1"/>
                </a:solidFill>
              </a:rPr>
              <a:t>fazama, sa dodjelom ECTS bodova </a:t>
            </a:r>
            <a:r>
              <a:rPr lang="bs-Latn-BA" sz="1200" dirty="0" smtClean="0">
                <a:solidFill>
                  <a:schemeClr val="tx1"/>
                </a:solidFill>
              </a:rPr>
              <a:t>i/ili kvalifikacija</a:t>
            </a:r>
            <a:r>
              <a:rPr lang="bs-Latn-BA" sz="1200" dirty="0">
                <a:solidFill>
                  <a:schemeClr val="tx1"/>
                </a:solidFill>
              </a:rPr>
              <a:t>, zavisno od rezultata rada koje je </a:t>
            </a:r>
            <a:r>
              <a:rPr lang="bs-Latn-BA" sz="1200" dirty="0" smtClean="0">
                <a:solidFill>
                  <a:schemeClr val="tx1"/>
                </a:solidFill>
              </a:rPr>
              <a:t>student ostvario</a:t>
            </a:r>
            <a:r>
              <a:rPr lang="bs-Latn-BA" sz="1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bs-Latn-BA" sz="1200" dirty="0">
                <a:solidFill>
                  <a:schemeClr val="tx1"/>
                </a:solidFill>
              </a:rPr>
              <a:t>(6) Kod </a:t>
            </a:r>
            <a:r>
              <a:rPr lang="bs-Latn-BA" sz="1200" dirty="0" smtClean="0">
                <a:solidFill>
                  <a:schemeClr val="tx1"/>
                </a:solidFill>
              </a:rPr>
              <a:t>utvrđivanja </a:t>
            </a:r>
            <a:r>
              <a:rPr lang="bs-Latn-BA" sz="1200" dirty="0">
                <a:solidFill>
                  <a:schemeClr val="tx1"/>
                </a:solidFill>
              </a:rPr>
              <a:t>pravila studiranja </a:t>
            </a:r>
            <a:r>
              <a:rPr lang="bs-Latn-BA" sz="1200" dirty="0" smtClean="0">
                <a:solidFill>
                  <a:schemeClr val="tx1"/>
                </a:solidFill>
              </a:rPr>
              <a:t>visokoškolska ustanova osigurava poštivanje važećeg </a:t>
            </a:r>
            <a:r>
              <a:rPr lang="bs-Latn-BA" sz="1200" dirty="0">
                <a:solidFill>
                  <a:schemeClr val="tx1"/>
                </a:solidFill>
              </a:rPr>
              <a:t>evropskog sistema </a:t>
            </a:r>
            <a:r>
              <a:rPr lang="bs-Latn-BA" sz="1200" dirty="0" smtClean="0">
                <a:solidFill>
                  <a:schemeClr val="tx1"/>
                </a:solidFill>
              </a:rPr>
              <a:t>prenosa bodova</a:t>
            </a:r>
            <a:r>
              <a:rPr lang="bs-Latn-BA" sz="1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bs-Latn-BA" sz="1200" dirty="0">
                <a:solidFill>
                  <a:schemeClr val="tx1"/>
                </a:solidFill>
              </a:rPr>
              <a:t>(7) Studijski programi u formi info kataloga dostavljaju </a:t>
            </a:r>
            <a:r>
              <a:rPr lang="bs-Latn-BA" sz="1200" dirty="0" smtClean="0">
                <a:solidFill>
                  <a:schemeClr val="tx1"/>
                </a:solidFill>
              </a:rPr>
              <a:t>se Ministarstvu </a:t>
            </a:r>
            <a:r>
              <a:rPr lang="bs-Latn-BA" sz="1200" dirty="0">
                <a:solidFill>
                  <a:schemeClr val="tx1"/>
                </a:solidFill>
              </a:rPr>
              <a:t>u printanoj i elektronskoj formi.</a:t>
            </a:r>
            <a:endParaRPr lang="bs-Latn-BA" sz="1200" dirty="0" smtClean="0">
              <a:solidFill>
                <a:schemeClr val="tx1"/>
              </a:solidFill>
            </a:endParaRPr>
          </a:p>
          <a:p>
            <a:pPr algn="just"/>
            <a:endParaRPr lang="bs-Latn-BA" dirty="0" smtClean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628073"/>
            <a:ext cx="10515600" cy="690773"/>
          </a:xfrm>
          <a:ln w="25400" cmpd="sng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bs-Latn-B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Šta je akreditacija?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80392"/>
            <a:ext cx="10515600" cy="49588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endParaRPr lang="bs-Latn-BA" sz="1400" dirty="0" smtClean="0"/>
          </a:p>
          <a:p>
            <a:pPr algn="ctr">
              <a:spcBef>
                <a:spcPts val="0"/>
              </a:spcBef>
            </a:pPr>
            <a:endParaRPr lang="bs-Latn-BA" dirty="0" smtClean="0"/>
          </a:p>
          <a:p>
            <a:pPr algn="ctr">
              <a:spcBef>
                <a:spcPts val="0"/>
              </a:spcBef>
            </a:pPr>
            <a:endParaRPr lang="bs-Latn-BA" b="1" dirty="0" smtClean="0"/>
          </a:p>
          <a:p>
            <a:pPr algn="just"/>
            <a:r>
              <a:rPr lang="bs-Latn-BA" b="1" spc="100" dirty="0" smtClean="0">
                <a:solidFill>
                  <a:schemeClr val="tx1"/>
                </a:solidFill>
              </a:rPr>
              <a:t>Akreditacija je formalna potvrda (rješenje) o ispunjenosti Kriterija za akreditaciju koju propisuje Agencija za razvoj visokog obrazovanja i osiguranje kvaliteta BiH, a koju nakon provedene nezavisne vanjske ocjene kvaliteta i preporuke Agencije, donosi ministar za obrazovanje, nauku i mlade Kantona Sarajevo.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2783</Words>
  <Application>Microsoft Office PowerPoint</Application>
  <PresentationFormat>Widescreen</PresentationFormat>
  <Paragraphs>305</Paragraphs>
  <Slides>28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UNIVERZITET U SARAJEVU  Priprema za pisanje samoevaluacijskog izvještaja</vt:lpstr>
      <vt:lpstr>    Sadržaj :</vt:lpstr>
      <vt:lpstr>   Legislativa Zakonski okvir:</vt:lpstr>
      <vt:lpstr>Podzakonski okvir:</vt:lpstr>
      <vt:lpstr>Akti Univerziteta u Sarajevu:</vt:lpstr>
      <vt:lpstr>  Akti Agencije za razvoj visokog obrazovanja i osiguranje kvaliteta Bosne i Hercegovine:</vt:lpstr>
      <vt:lpstr>Akt Ministarske konferencije održane u maju 2015 u Yerevanu:</vt:lpstr>
      <vt:lpstr>Šta je studijski program?</vt:lpstr>
      <vt:lpstr>Šta je akreditacija?</vt:lpstr>
      <vt:lpstr>Koji su to standardi i kriteriji?</vt:lpstr>
      <vt:lpstr>A koji su principi?</vt:lpstr>
      <vt:lpstr>Ko učestvuje u postupku akreditacije i koje su njihove nadležnosti?</vt:lpstr>
      <vt:lpstr>Šta je predmet akreditacije?</vt:lpstr>
      <vt:lpstr>Samoevaluacija!</vt:lpstr>
      <vt:lpstr>Rješenje o akreditaciji i rok valjanosti</vt:lpstr>
      <vt:lpstr>Šta radimo nakon rješenja?</vt:lpstr>
      <vt:lpstr>Još izvještaja!</vt:lpstr>
      <vt:lpstr>Reakreditacija!</vt:lpstr>
      <vt:lpstr>Koji je plan aktivnosti?</vt:lpstr>
      <vt:lpstr>Koji je plan aktivnosti?</vt:lpstr>
      <vt:lpstr>PowerPoint Presentation</vt:lpstr>
      <vt:lpstr>PowerPoint Presentation</vt:lpstr>
      <vt:lpstr>PowerPoint Presentation</vt:lpstr>
      <vt:lpstr>PowerPoint Presentation</vt:lpstr>
      <vt:lpstr>Osnove kvalifikacijskog okvira Bosne i Hercegovine (Službeni glasnik BiH 31/11)</vt:lpstr>
      <vt:lpstr>Osnove kvalifikacijskog okvira Bosne i Hercegovine (Službeni glasnik BiH 31/11)</vt:lpstr>
      <vt:lpstr>Osnove kvalifikacijskog okvira Bosne i Hercegovine (Službeni glasnik BiH 31/11)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UNIVERZITET U SARAJEVU  Trening </dc:title>
  <dc:creator>Kafa</dc:creator>
  <cp:lastModifiedBy>Kafa</cp:lastModifiedBy>
  <cp:revision>116</cp:revision>
  <dcterms:created xsi:type="dcterms:W3CDTF">2022-05-30T08:06:01Z</dcterms:created>
  <dcterms:modified xsi:type="dcterms:W3CDTF">2022-06-01T07:12:38Z</dcterms:modified>
</cp:coreProperties>
</file>